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1" r:id="rId3"/>
    <p:sldId id="262" r:id="rId4"/>
    <p:sldId id="266" r:id="rId5"/>
    <p:sldId id="267" r:id="rId6"/>
    <p:sldId id="263" r:id="rId7"/>
    <p:sldId id="265" r:id="rId8"/>
    <p:sldId id="269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29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0526B-9A2C-4D74-9021-D7D115033C4A}" type="datetimeFigureOut">
              <a:rPr lang="ru-RU" smtClean="0"/>
              <a:pPr/>
              <a:t>01.12.2022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89D57-9456-4D86-B47F-E0B956AC9D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0526B-9A2C-4D74-9021-D7D115033C4A}" type="datetimeFigureOut">
              <a:rPr lang="ru-RU" smtClean="0"/>
              <a:pPr/>
              <a:t>01.12.2022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89D57-9456-4D86-B47F-E0B956AC9D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0526B-9A2C-4D74-9021-D7D115033C4A}" type="datetimeFigureOut">
              <a:rPr lang="ru-RU" smtClean="0"/>
              <a:pPr/>
              <a:t>01.12.2022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89D57-9456-4D86-B47F-E0B956AC9D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0526B-9A2C-4D74-9021-D7D115033C4A}" type="datetimeFigureOut">
              <a:rPr lang="ru-RU" smtClean="0"/>
              <a:pPr/>
              <a:t>01.12.2022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89D57-9456-4D86-B47F-E0B956AC9D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0526B-9A2C-4D74-9021-D7D115033C4A}" type="datetimeFigureOut">
              <a:rPr lang="ru-RU" smtClean="0"/>
              <a:pPr/>
              <a:t>01.12.2022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89D57-9456-4D86-B47F-E0B956AC9D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0526B-9A2C-4D74-9021-D7D115033C4A}" type="datetimeFigureOut">
              <a:rPr lang="ru-RU" smtClean="0"/>
              <a:pPr/>
              <a:t>01.12.2022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89D57-9456-4D86-B47F-E0B956AC9D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0526B-9A2C-4D74-9021-D7D115033C4A}" type="datetimeFigureOut">
              <a:rPr lang="ru-RU" smtClean="0"/>
              <a:pPr/>
              <a:t>01.12.2022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89D57-9456-4D86-B47F-E0B956AC9D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0526B-9A2C-4D74-9021-D7D115033C4A}" type="datetimeFigureOut">
              <a:rPr lang="ru-RU" smtClean="0"/>
              <a:pPr/>
              <a:t>01.12.2022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89D57-9456-4D86-B47F-E0B956AC9D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0526B-9A2C-4D74-9021-D7D115033C4A}" type="datetimeFigureOut">
              <a:rPr lang="ru-RU" smtClean="0"/>
              <a:pPr/>
              <a:t>01.12.2022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89D57-9456-4D86-B47F-E0B956AC9D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0526B-9A2C-4D74-9021-D7D115033C4A}" type="datetimeFigureOut">
              <a:rPr lang="ru-RU" smtClean="0"/>
              <a:pPr/>
              <a:t>01.12.2022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89D57-9456-4D86-B47F-E0B956AC9D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0526B-9A2C-4D74-9021-D7D115033C4A}" type="datetimeFigureOut">
              <a:rPr lang="ru-RU" smtClean="0"/>
              <a:pPr/>
              <a:t>01.12.2022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89D57-9456-4D86-B47F-E0B956AC9DD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D7B0526B-9A2C-4D74-9021-D7D115033C4A}" type="datetimeFigureOut">
              <a:rPr lang="ru-RU" smtClean="0"/>
              <a:pPr/>
              <a:t>01.12.2022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C1989D57-9456-4D86-B47F-E0B956AC9DD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ge.spb.ru/index.php?option=com_k2&amp;view=item&amp;id=18:ob-utverzhdenii-poryadka-provedeniya-gosudarstvennoj-itogovoj-attestatsii-po-obrazovatelnym-programmam-srednego-obshchego-obrazovaniya&amp;Itemid=203" TargetMode="Externa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764705"/>
            <a:ext cx="7772400" cy="2304255"/>
          </a:xfrm>
        </p:spPr>
        <p:txBody>
          <a:bodyPr/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Государственная итоговая аттестация 2023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11 класс -выбор до 1.02.23</a:t>
            </a:r>
          </a:p>
          <a:p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9 класс- выбор до 01.03.23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323528" y="2006553"/>
            <a:ext cx="8496944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1" i="0" u="sng" strike="noStrike" cap="none" normalizeH="0" baseline="0" dirty="0">
                <a:ln>
                  <a:noFill/>
                </a:ln>
                <a:solidFill>
                  <a:srgbClr val="555555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400" b="1" i="0" u="sng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Кого допускают к экзаменам?</a:t>
            </a:r>
            <a:endParaRPr kumimoji="0" lang="ru-RU" sz="2400" b="0" i="0" u="none" strike="noStrike" cap="none" normalizeH="0" baseline="0" dirty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 государственной итоговой аттестации допускаются обучающиеся, </a:t>
            </a:r>
            <a:r>
              <a:rPr kumimoji="0" lang="ru-RU" sz="2400" b="1" i="0" u="none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 имеющие академической задолженности и в полном объеме выполнившие учебный план </a:t>
            </a:r>
            <a:r>
              <a:rPr kumimoji="0" lang="ru-RU" sz="2400" b="0" i="0" u="none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или индивидуальный учебный план. </a:t>
            </a:r>
            <a:r>
              <a:rPr kumimoji="0" lang="ru-RU" sz="2400" b="1" i="0" u="none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Допуск </a:t>
            </a:r>
            <a:r>
              <a:rPr kumimoji="0" lang="ru-RU" sz="2400" b="0" i="0" u="none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учащихся к экзаменам оформляется </a:t>
            </a:r>
            <a:r>
              <a:rPr kumimoji="0" lang="ru-RU" sz="2400" b="1" i="0" u="none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 позднее 25 мая </a:t>
            </a:r>
            <a:r>
              <a:rPr kumimoji="0" lang="ru-RU" sz="2400" b="0" i="0" u="none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протоколом педсовета, на основании которого издается приказ по школе.</a:t>
            </a:r>
            <a:endParaRPr kumimoji="0" lang="ru-RU" sz="2400" b="0" i="0" u="none" strike="noStrike" cap="none" normalizeH="0" baseline="0" dirty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323528" y="-190243"/>
            <a:ext cx="8424936" cy="66435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sng" strike="noStrike" cap="none" normalizeH="0" baseline="0" dirty="0">
                <a:ln>
                  <a:noFill/>
                </a:ln>
                <a:solidFill>
                  <a:srgbClr val="555555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Сколько и каких экзаменов нужно сдавать?</a:t>
            </a:r>
            <a:endParaRPr kumimoji="0" lang="ru-RU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Для получения аттестата о среднем общем и  об основном общем образовании необходимо сдать  </a:t>
            </a:r>
            <a:r>
              <a:rPr kumimoji="0" lang="ru-RU" sz="3200" b="1" i="0" u="none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обязательные экзамены по русскому языку и математике.</a:t>
            </a:r>
            <a:r>
              <a:rPr kumimoji="0" lang="ru-RU" sz="3200" b="0" i="0" u="none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3200" b="1" i="0" u="none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Экзамены по другим учебным предметам</a:t>
            </a:r>
            <a:r>
              <a:rPr kumimoji="0" lang="ru-RU" sz="3200" b="0" i="0" u="none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 литературе, физике, химии, биологии, географии, истории, обществознанию, </a:t>
            </a:r>
            <a:r>
              <a:rPr kumimoji="0" lang="ru-RU" sz="3200" b="1" i="0" u="none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иностранным языкам </a:t>
            </a:r>
            <a:r>
              <a:rPr kumimoji="0" lang="ru-RU" sz="3200" b="0" i="0" u="none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(английский, немецкий, французский и испанский языки), информатике и информационно-коммуникационным технологиям (ИКТ) – обучающиеся </a:t>
            </a:r>
            <a:r>
              <a:rPr kumimoji="0" lang="ru-RU" sz="3200" b="1" i="0" u="none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сдают на добровольной основе по своему выбору</a:t>
            </a:r>
            <a:r>
              <a:rPr kumimoji="0" lang="ru-RU" sz="3200" b="0" i="0" u="none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3200" b="0" i="0" u="none" strike="noStrike" cap="none" normalizeH="0" baseline="0" dirty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323528" y="101801"/>
            <a:ext cx="8496944" cy="637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день экзамена участник ЕГЭ должен прибыть в ППЭ заблаговременно. Доступ участников в ППЭ открывается в 9.15, инструктаж участников в аудитории начинается в 9.50.</a:t>
            </a:r>
            <a:endParaRPr kumimoji="0" lang="ru-RU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Допуск участников ЕГЭ</a:t>
            </a:r>
            <a:r>
              <a:rPr kumimoji="0" lang="ru-RU" sz="24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ППЭ осуществляется при наличии у них документов, удостоверяющих их личность, и при наличии их в списках распределения в данный ППЭ.</a:t>
            </a:r>
            <a:endParaRPr kumimoji="0" lang="ru-RU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 </a:t>
            </a:r>
            <a:r>
              <a:rPr kumimoji="0" lang="ru-RU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Свидетельство о рождении </a:t>
            </a:r>
            <a:r>
              <a:rPr kumimoji="0" lang="ru-RU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 является</a:t>
            </a:r>
            <a:r>
              <a:rPr kumimoji="0" lang="ru-RU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документом, удостоверяющим личность. </a:t>
            </a: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 день проведения экзамена (в период с момента входа в ППЭ и до окончания экзамена) участнику ГИА в ППЭ запрещается иметь при себе средства связи, электронно-вычислительную технику, фото, аудио </a:t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и видеоаппаратуру, справочные материалы, письменные заметки и иные средства хранения и передачи информации. Запрещается иметь при себе уведомление о регистрации на экзамены.</a:t>
            </a: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251520" y="149767"/>
            <a:ext cx="8640960" cy="65556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Во время экзамена на рабочем столе, помимо экзаменационных материалов, могут находиться только:</a:t>
            </a:r>
            <a:endParaRPr kumimoji="0" lang="ru-RU" sz="20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гелиевая, капиллярная или перьевая ручка с чернилами черного цвета;</a:t>
            </a:r>
            <a:endParaRPr kumimoji="0" lang="ru-RU" sz="20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документ, удостоверяющий личность;</a:t>
            </a:r>
            <a:endParaRPr kumimoji="0" lang="ru-RU" sz="20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черновики со штампом школы на базе, которой организован ППЭ;</a:t>
            </a:r>
            <a:endParaRPr kumimoji="0" lang="ru-RU" sz="20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лекарства и питание (при необходимости);</a:t>
            </a:r>
            <a:endParaRPr kumimoji="0" lang="ru-RU" sz="20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дополнительные материалы, которые можно использовать на ГИА по отдельным учебным предметам: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на ОГЭ </a:t>
            </a:r>
          </a:p>
          <a:p>
            <a:pPr lvl="0"/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Русский язык: орфографический словарь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Математика: линейка, справочно-информационные материалы, которые включены в КИМ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Литература: тексты художественных произведений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Химия: непрограммируемый калькулятор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Биология: линейка и непрограммируемый калькулятор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Физика: непрограммируемый калькулятор, комплекты стандартизированного лабораторного оборудования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География: географические атласы ,непрограммируемый калькулятор, линейка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 Черновики и КИМ не проверяются, записи в них не учитываются при обработке.</a:t>
            </a:r>
            <a:endParaRPr kumimoji="0" lang="ru-RU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23528" y="0"/>
            <a:ext cx="8820472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600" u="sng" dirty="0">
                <a:latin typeface="Times New Roman" pitchFamily="18" charset="0"/>
                <a:cs typeface="Times New Roman" pitchFamily="18" charset="0"/>
              </a:rPr>
              <a:t>Повторное прохождение ГИА-9</a:t>
            </a:r>
          </a:p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Если обучающийся, допущенный в установленном порядке к ГИА-9 в образовательной организации, осуществляющей образовательную деятельность по имеющим государственную аккредитацию образовательным программам основного общего образования, не набрал минимального количества баллов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не более чем по двум предметам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( из числа обязательных предметов (русский язык или математика) и предметов по выбору);</a:t>
            </a:r>
          </a:p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В случае, если участник ГИА-9 не набрал минимального количества баллов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более, чем по двум предметам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или повторно получивший неудовлетворительный результат по одному их этих предметов ,то он допускается до повторного прохождения ГИА-9 по соответствующим учебным предметам не раннее, чем1.09.2023</a:t>
            </a:r>
          </a:p>
          <a:p>
            <a:pPr algn="ctr"/>
            <a:r>
              <a:rPr lang="ru-RU" sz="1600" u="sng" dirty="0">
                <a:latin typeface="Times New Roman" pitchFamily="18" charset="0"/>
                <a:cs typeface="Times New Roman" pitchFamily="18" charset="0"/>
              </a:rPr>
              <a:t>Повторное прохождение ГИА-11</a:t>
            </a:r>
          </a:p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В случае если участник ГИА получил неудовлетворительный результат 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по одному из обязательных учебных предметов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 (</a:t>
            </a: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русский язык, математика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), он допускается повторно к ГИА по данному учебному предмету в текущем году в формах, устанавливаемых </a:t>
            </a:r>
            <a:r>
              <a:rPr lang="ru-RU" sz="1600" dirty="0">
                <a:latin typeface="Times New Roman" pitchFamily="18" charset="0"/>
                <a:cs typeface="Times New Roman" pitchFamily="18" charset="0"/>
                <a:hlinkClick r:id="rId2"/>
              </a:rPr>
              <a:t>Порядком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в дополнительные сроки (резервные дни).</a:t>
            </a:r>
          </a:p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Участникам экзамена, получившим неудовлетворительный результат по учебным предметам по выбору, предоставляется право пройти ГИА по соответствующим учебным предметам не ранее чем через год в сроки и формах, установленных Порядком.</a:t>
            </a:r>
          </a:p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Участникам ГИА, не прошедшим ГИА или получившим на ГИА неудовлетворительные результаты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более чем по одному обязательному учебному предмету, либо получившим повторно неудовлетворительный результат по одному из этих предметов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на ГИА в дополнительные сроки, предоставляется право пройти ГИА по соответствующим учебным предметам не ранее 1 сентября текущего года в сроки и в формах, установленных Порядком.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323528" y="-130898"/>
            <a:ext cx="8640960" cy="67864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500" b="1" i="0" u="sng" strike="noStrike" cap="none" normalizeH="0" baseline="0" dirty="0">
              <a:ln>
                <a:noFill/>
              </a:ln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500" b="1" u="sng" dirty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500" b="1" i="0" u="sng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Как подается апелляция?</a:t>
            </a:r>
            <a:endParaRPr kumimoji="0" lang="ru-RU" sz="1500" b="0" i="0" u="none" strike="noStrike" cap="none" normalizeH="0" baseline="0" dirty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500" b="1" i="0" u="none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 нарушении установленного порядка проведения </a:t>
            </a:r>
            <a:r>
              <a:rPr lang="ru-RU" sz="1500" b="1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ЕГЭ</a:t>
            </a:r>
            <a:r>
              <a:rPr kumimoji="0" lang="ru-RU" sz="1500" b="1" i="0" u="none" strike="noStrike" cap="none" normalizeH="0" baseline="0" dirty="0" err="1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;о</a:t>
            </a:r>
            <a:r>
              <a:rPr kumimoji="0" lang="ru-RU" sz="1500" b="1" i="0" u="none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несогласии с выставленными баллами</a:t>
            </a:r>
            <a:r>
              <a:rPr kumimoji="0" lang="ru-RU" sz="1500" b="0" i="0" u="none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1500" b="0" i="0" u="none" strike="noStrike" cap="none" normalizeH="0" baseline="0" dirty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500" b="0" i="0" u="none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 рассмотрении апелляции вместо участника </a:t>
            </a:r>
            <a:r>
              <a:rPr lang="ru-RU" sz="15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ЕГЭ</a:t>
            </a:r>
            <a:r>
              <a:rPr kumimoji="0" lang="ru-RU" sz="1500" b="0" i="0" u="none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или вместе с ним могут присутствовать его родители (законные представители), которые должны иметь при себе документы, удостоверяющие </a:t>
            </a:r>
            <a:r>
              <a:rPr kumimoji="0" lang="ru-RU" sz="1500" b="0" i="0" u="none" strike="noStrike" cap="none" normalizeH="0" baseline="0" dirty="0" err="1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личность.</a:t>
            </a:r>
            <a:r>
              <a:rPr lang="ru-RU" sz="1500" dirty="0" err="1">
                <a:latin typeface="Times New Roman" pitchFamily="18" charset="0"/>
                <a:cs typeface="Times New Roman" pitchFamily="18" charset="0"/>
              </a:rPr>
              <a:t>При</a:t>
            </a: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 рассмотрении апелляции при желании могут присутствовать участник ГИА и (или) его родители (законные представители), а также общественные наблюдатели.</a:t>
            </a:r>
            <a:endParaRPr kumimoji="0" lang="ru-RU" sz="1500" b="0" i="0" u="none" strike="noStrike" cap="none" normalizeH="0" baseline="0" dirty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500" b="0" i="0" u="none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 желанию участника ЕГЭ его апелляция может быть рассмотрена без его присутствия.</a:t>
            </a:r>
            <a:endParaRPr kumimoji="0" lang="ru-RU" sz="1500" b="0" i="0" u="none" strike="noStrike" cap="none" normalizeH="0" baseline="0" dirty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500" b="1" i="0" u="none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Правила подачи апелляции о нарушении установленного порядка проведения ЕГЭ</a:t>
            </a:r>
            <a:endParaRPr kumimoji="0" lang="ru-RU" sz="1500" b="0" i="0" u="none" strike="noStrike" cap="none" normalizeH="0" baseline="0" dirty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500" b="0" i="0" u="none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Апелляция о нарушении установленного порядка проведения ЕГЭ подается участником ЕГЭ в письменной форме в день проведения экзамена, </a:t>
            </a:r>
            <a:r>
              <a:rPr kumimoji="0" lang="ru-RU" sz="1500" b="1" i="0" u="none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 покидая пункта проведения экзамена </a:t>
            </a:r>
            <a:r>
              <a:rPr kumimoji="0" lang="ru-RU" sz="1500" b="0" i="0" u="none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(далее - ППЭ).</a:t>
            </a:r>
            <a:endParaRPr kumimoji="0" lang="ru-RU" sz="1500" b="0" i="0" u="none" strike="noStrike" cap="none" normalizeH="0" baseline="0" dirty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500" b="0" i="0" u="none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Рассмотрение апелляции о нарушении процедуры проведения ЕГЭ конфликтной комиссией осуществляется в течение двух рабочих дней (включая субботу) с момента ее поступления в конфликтную комиссию. По результатам рассмотрения апелляции конфликтная комиссия принимает решение: об отклонении апелляции;</a:t>
            </a: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1500" b="0" i="0" u="none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 удовлетворении апелляции.</a:t>
            </a:r>
            <a:endParaRPr kumimoji="0" lang="ru-RU" sz="1500" b="0" i="0" u="none" strike="noStrike" cap="none" normalizeH="0" baseline="0" dirty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500" b="0" i="0" u="none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случае, если апелляция о нарушении установленного порядка проведения ЕГЭ будет удовлетворена, текущий результат участника экзамена по соответствующему образовательному предмету будет аннулирован и участнику будет предоставлена возможность повторной сдачи экзамена по данному предмету .</a:t>
            </a:r>
            <a:endParaRPr kumimoji="0" lang="ru-RU" sz="1500" b="0" i="0" strike="noStrike" cap="none" normalizeH="0" baseline="0" dirty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500" b="1" i="0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Подача апелляции о несогласии с результатами ЕГЭ</a:t>
            </a:r>
            <a:endParaRPr kumimoji="0" lang="ru-RU" sz="1500" b="0" i="0" strike="noStrike" cap="none" normalizeH="0" baseline="0" dirty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1500" b="0" i="0" u="none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Апелляция о несогласии с выставленными баллами подается участником экзамена в течение двух рабочих дней (включая субботу) после даты официального объявления результатов ЕГЭ по соответствующему учебному предмету (дата официального объявления результатов ЕГЭ по соответствующему учебному предмету указывается в Протоколе о результатах ЕГЭ и размещается на Официальном информационном портале государственной итоговой аттестации выпускников 9 и 11 классов в </a:t>
            </a:r>
            <a:r>
              <a:rPr lang="ru-RU" sz="15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Санкт-Петербурге). Обучающиеся подают апелляцию о несогласии с выставленными баллами в системе информирования о результатах ГИА на сайте https://www.ege.spb.ru</a:t>
            </a:r>
            <a:endParaRPr kumimoji="0" lang="ru-RU" sz="1500" b="0" i="0" u="none" strike="noStrike" cap="none" normalizeH="0" baseline="0" dirty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332656"/>
            <a:ext cx="8183880" cy="1008112"/>
          </a:xfrm>
        </p:spPr>
        <p:txBody>
          <a:bodyPr/>
          <a:lstStyle/>
          <a:p>
            <a:r>
              <a:rPr lang="ru-RU" dirty="0">
                <a:solidFill>
                  <a:schemeClr val="tx1"/>
                </a:solidFill>
              </a:rPr>
              <a:t>Иностранные языки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2348880"/>
            <a:ext cx="8183880" cy="2369424"/>
          </a:xfrm>
        </p:spPr>
        <p:txBody>
          <a:bodyPr/>
          <a:lstStyle/>
          <a:p>
            <a:r>
              <a:rPr lang="ru-RU" dirty="0"/>
              <a:t>Письменная часть-80 баллов - мах</a:t>
            </a:r>
          </a:p>
          <a:p>
            <a:r>
              <a:rPr lang="ru-RU" dirty="0"/>
              <a:t>Говорение-20 баллов- мах</a:t>
            </a:r>
          </a:p>
          <a:p>
            <a:r>
              <a:rPr lang="ru-RU" dirty="0"/>
              <a:t>Минимальное количество баллов-22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250</TotalTime>
  <Words>949</Words>
  <Application>Microsoft Office PowerPoint</Application>
  <PresentationFormat>Экран (4:3)</PresentationFormat>
  <Paragraphs>50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3" baseType="lpstr">
      <vt:lpstr>Arial</vt:lpstr>
      <vt:lpstr>Times New Roman</vt:lpstr>
      <vt:lpstr>Verdana</vt:lpstr>
      <vt:lpstr>Wingdings 2</vt:lpstr>
      <vt:lpstr>Аспект</vt:lpstr>
      <vt:lpstr>Государственная итоговая аттестация 2023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Иностранные языки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Государственная итоговая аттестация 2017</dc:title>
  <dc:creator>Minina_S_A</dc:creator>
  <cp:lastModifiedBy>Светлана Минина</cp:lastModifiedBy>
  <cp:revision>25</cp:revision>
  <dcterms:created xsi:type="dcterms:W3CDTF">2016-10-06T10:16:43Z</dcterms:created>
  <dcterms:modified xsi:type="dcterms:W3CDTF">2022-12-01T07:25:14Z</dcterms:modified>
</cp:coreProperties>
</file>