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7" r:id="rId1"/>
  </p:sldMasterIdLst>
  <p:notesMasterIdLst>
    <p:notesMasterId r:id="rId21"/>
  </p:notesMasterIdLst>
  <p:handoutMasterIdLst>
    <p:handoutMasterId r:id="rId22"/>
  </p:handoutMasterIdLst>
  <p:sldIdLst>
    <p:sldId id="258" r:id="rId2"/>
    <p:sldId id="308" r:id="rId3"/>
    <p:sldId id="321" r:id="rId4"/>
    <p:sldId id="340" r:id="rId5"/>
    <p:sldId id="349" r:id="rId6"/>
    <p:sldId id="332" r:id="rId7"/>
    <p:sldId id="334" r:id="rId8"/>
    <p:sldId id="345" r:id="rId9"/>
    <p:sldId id="327" r:id="rId10"/>
    <p:sldId id="346" r:id="rId11"/>
    <p:sldId id="314" r:id="rId12"/>
    <p:sldId id="316" r:id="rId13"/>
    <p:sldId id="317" r:id="rId14"/>
    <p:sldId id="348" r:id="rId15"/>
    <p:sldId id="347" r:id="rId16"/>
    <p:sldId id="342" r:id="rId17"/>
    <p:sldId id="337" r:id="rId18"/>
    <p:sldId id="343" r:id="rId19"/>
    <p:sldId id="344" r:id="rId20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27050" indent="-6985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54100" indent="-1397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81150" indent="-20955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109788" indent="-280988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685C1D6-5002-4AE0-9288-E33EE3A16CB6}">
          <p14:sldIdLst>
            <p14:sldId id="258"/>
            <p14:sldId id="308"/>
            <p14:sldId id="321"/>
            <p14:sldId id="340"/>
            <p14:sldId id="349"/>
            <p14:sldId id="332"/>
            <p14:sldId id="334"/>
            <p14:sldId id="345"/>
            <p14:sldId id="327"/>
            <p14:sldId id="346"/>
            <p14:sldId id="314"/>
            <p14:sldId id="316"/>
            <p14:sldId id="317"/>
            <p14:sldId id="348"/>
            <p14:sldId id="347"/>
            <p14:sldId id="342"/>
            <p14:sldId id="337"/>
            <p14:sldId id="343"/>
            <p14:sldId id="344"/>
          </p14:sldIdLst>
        </p14:section>
        <p14:section name="Раздел без заголовка" id="{15AD4045-046F-4CF4-B7DF-7BE479865B0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11111"/>
    <a:srgbClr val="000000"/>
    <a:srgbClr val="080808"/>
    <a:srgbClr val="FF7C80"/>
    <a:srgbClr val="003366"/>
    <a:srgbClr val="CC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15" autoAdjust="0"/>
    <p:restoredTop sz="94539" autoAdjust="0"/>
  </p:normalViewPr>
  <p:slideViewPr>
    <p:cSldViewPr>
      <p:cViewPr varScale="1">
        <p:scale>
          <a:sx n="86" d="100"/>
          <a:sy n="86" d="100"/>
        </p:scale>
        <p:origin x="84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3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3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7E23633-0E73-47BD-A6E1-301435FDE4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49951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1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371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1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002CA07-9866-41E1-AF40-C0BD645B7D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46711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2705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541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8115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10978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637385" algn="l" defTabSz="105495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64862" algn="l" defTabSz="105495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92339" algn="l" defTabSz="105495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19816" algn="l" defTabSz="105495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82A409-FC9B-4AF4-8AF4-5C1AB30798D7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/>
          </a:p>
        </p:txBody>
      </p:sp>
      <p:sp>
        <p:nvSpPr>
          <p:cNvPr id="29701" name="Верхний колонтитул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FE7E28-731D-409E-93EE-D890A930147D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/>
          </a:p>
        </p:txBody>
      </p:sp>
      <p:sp>
        <p:nvSpPr>
          <p:cNvPr id="30725" name="Верхний колонтитул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33ACD-862D-4F01-BE46-19F5BCE67EEB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/>
          </a:p>
        </p:txBody>
      </p:sp>
      <p:sp>
        <p:nvSpPr>
          <p:cNvPr id="40965" name="Верхний колонтитул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FE7E28-731D-409E-93EE-D890A930147D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/>
          </a:p>
        </p:txBody>
      </p:sp>
      <p:sp>
        <p:nvSpPr>
          <p:cNvPr id="30725" name="Верхний колонтитул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D81CDD-7477-4F81-947B-8694661B6214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/>
          </a:p>
        </p:txBody>
      </p:sp>
      <p:sp>
        <p:nvSpPr>
          <p:cNvPr id="32773" name="Верхний колонтитул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D81CDD-7477-4F81-947B-8694661B6214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/>
          </a:p>
        </p:txBody>
      </p:sp>
      <p:sp>
        <p:nvSpPr>
          <p:cNvPr id="32773" name="Верхний колонтитул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503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039DDA-A360-4896-ABA1-5A7AEA309561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/>
          </a:p>
        </p:txBody>
      </p:sp>
      <p:sp>
        <p:nvSpPr>
          <p:cNvPr id="33797" name="Верхний колонтитул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3D5DA8-24FB-439C-8785-65D321C900D6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/>
          </a:p>
        </p:txBody>
      </p:sp>
      <p:sp>
        <p:nvSpPr>
          <p:cNvPr id="35845" name="Верхний колонтитул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FBFA67-71F5-4D71-A1B5-2CDBEBE27604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/>
          </a:p>
        </p:txBody>
      </p:sp>
      <p:sp>
        <p:nvSpPr>
          <p:cNvPr id="36869" name="Верхний колонтитул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3200" y="5194300"/>
            <a:ext cx="9956800" cy="91440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3200" y="6032503"/>
            <a:ext cx="8534400" cy="749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D172C13E-3F2F-4B71-9D77-8EB231779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FEDF7-D3C4-45D8-9D41-EEAF5938F3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152400"/>
            <a:ext cx="2641600" cy="5867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7216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45FC7-FC92-4D5D-B831-A21EA7F58E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683C7-C71B-456B-9024-2D043DCF93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4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300"/>
            </a:lvl1pPr>
            <a:lvl2pPr marL="527477" indent="0">
              <a:buNone/>
              <a:defRPr sz="2100"/>
            </a:lvl2pPr>
            <a:lvl3pPr marL="1054954" indent="0">
              <a:buNone/>
              <a:defRPr sz="1800"/>
            </a:lvl3pPr>
            <a:lvl4pPr marL="1582431" indent="0">
              <a:buNone/>
              <a:defRPr sz="1600"/>
            </a:lvl4pPr>
            <a:lvl5pPr marL="2109908" indent="0">
              <a:buNone/>
              <a:defRPr sz="1600"/>
            </a:lvl5pPr>
            <a:lvl6pPr marL="2637385" indent="0">
              <a:buNone/>
              <a:defRPr sz="1600"/>
            </a:lvl6pPr>
            <a:lvl7pPr marL="3164862" indent="0">
              <a:buNone/>
              <a:defRPr sz="1600"/>
            </a:lvl7pPr>
            <a:lvl8pPr marL="3692339" indent="0">
              <a:buNone/>
              <a:defRPr sz="1600"/>
            </a:lvl8pPr>
            <a:lvl9pPr marL="4219816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99D51-0FAC-4F02-8F78-B98CB82720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51816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299200" y="1447800"/>
            <a:ext cx="51816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3A1C1-B57F-4067-BFAC-496D37126D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5"/>
            <a:ext cx="5386917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7477" indent="0">
              <a:buNone/>
              <a:defRPr sz="2300" b="1"/>
            </a:lvl2pPr>
            <a:lvl3pPr marL="1054954" indent="0">
              <a:buNone/>
              <a:defRPr sz="2100" b="1"/>
            </a:lvl3pPr>
            <a:lvl4pPr marL="1582431" indent="0">
              <a:buNone/>
              <a:defRPr sz="1800" b="1"/>
            </a:lvl4pPr>
            <a:lvl5pPr marL="2109908" indent="0">
              <a:buNone/>
              <a:defRPr sz="1800" b="1"/>
            </a:lvl5pPr>
            <a:lvl6pPr marL="2637385" indent="0">
              <a:buNone/>
              <a:defRPr sz="1800" b="1"/>
            </a:lvl6pPr>
            <a:lvl7pPr marL="3164862" indent="0">
              <a:buNone/>
              <a:defRPr sz="1800" b="1"/>
            </a:lvl7pPr>
            <a:lvl8pPr marL="3692339" indent="0">
              <a:buNone/>
              <a:defRPr sz="1800" b="1"/>
            </a:lvl8pPr>
            <a:lvl9pPr marL="4219816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3" y="1535115"/>
            <a:ext cx="5389033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7477" indent="0">
              <a:buNone/>
              <a:defRPr sz="2300" b="1"/>
            </a:lvl2pPr>
            <a:lvl3pPr marL="1054954" indent="0">
              <a:buNone/>
              <a:defRPr sz="2100" b="1"/>
            </a:lvl3pPr>
            <a:lvl4pPr marL="1582431" indent="0">
              <a:buNone/>
              <a:defRPr sz="1800" b="1"/>
            </a:lvl4pPr>
            <a:lvl5pPr marL="2109908" indent="0">
              <a:buNone/>
              <a:defRPr sz="1800" b="1"/>
            </a:lvl5pPr>
            <a:lvl6pPr marL="2637385" indent="0">
              <a:buNone/>
              <a:defRPr sz="1800" b="1"/>
            </a:lvl6pPr>
            <a:lvl7pPr marL="3164862" indent="0">
              <a:buNone/>
              <a:defRPr sz="1800" b="1"/>
            </a:lvl7pPr>
            <a:lvl8pPr marL="3692339" indent="0">
              <a:buNone/>
              <a:defRPr sz="1800" b="1"/>
            </a:lvl8pPr>
            <a:lvl9pPr marL="4219816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4F4CE-EA96-4C97-8ACA-BB3EA634DD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D8983-9B0F-44EF-901F-BF43AF3800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A042E-12CB-4ABB-82EF-6F86C1FF96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6" y="273051"/>
            <a:ext cx="4011084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5" y="273054"/>
            <a:ext cx="6815667" cy="585311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27477" indent="0">
              <a:buNone/>
              <a:defRPr sz="1400"/>
            </a:lvl2pPr>
            <a:lvl3pPr marL="1054954" indent="0">
              <a:buNone/>
              <a:defRPr sz="1200"/>
            </a:lvl3pPr>
            <a:lvl4pPr marL="1582431" indent="0">
              <a:buNone/>
              <a:defRPr sz="1000"/>
            </a:lvl4pPr>
            <a:lvl5pPr marL="2109908" indent="0">
              <a:buNone/>
              <a:defRPr sz="1000"/>
            </a:lvl5pPr>
            <a:lvl6pPr marL="2637385" indent="0">
              <a:buNone/>
              <a:defRPr sz="1000"/>
            </a:lvl6pPr>
            <a:lvl7pPr marL="3164862" indent="0">
              <a:buNone/>
              <a:defRPr sz="1000"/>
            </a:lvl7pPr>
            <a:lvl8pPr marL="3692339" indent="0">
              <a:buNone/>
              <a:defRPr sz="1000"/>
            </a:lvl8pPr>
            <a:lvl9pPr marL="4219816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C05EF-458F-4B39-8CFA-FD1482941F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700"/>
            </a:lvl1pPr>
            <a:lvl2pPr marL="527477" indent="0">
              <a:buNone/>
              <a:defRPr sz="3200"/>
            </a:lvl2pPr>
            <a:lvl3pPr marL="1054954" indent="0">
              <a:buNone/>
              <a:defRPr sz="2800"/>
            </a:lvl3pPr>
            <a:lvl4pPr marL="1582431" indent="0">
              <a:buNone/>
              <a:defRPr sz="2300"/>
            </a:lvl4pPr>
            <a:lvl5pPr marL="2109908" indent="0">
              <a:buNone/>
              <a:defRPr sz="2300"/>
            </a:lvl5pPr>
            <a:lvl6pPr marL="2637385" indent="0">
              <a:buNone/>
              <a:defRPr sz="2300"/>
            </a:lvl6pPr>
            <a:lvl7pPr marL="3164862" indent="0">
              <a:buNone/>
              <a:defRPr sz="2300"/>
            </a:lvl7pPr>
            <a:lvl8pPr marL="3692339" indent="0">
              <a:buNone/>
              <a:defRPr sz="2300"/>
            </a:lvl8pPr>
            <a:lvl9pPr marL="4219816" indent="0">
              <a:buNone/>
              <a:defRPr sz="23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42"/>
            <a:ext cx="73152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27477" indent="0">
              <a:buNone/>
              <a:defRPr sz="1400"/>
            </a:lvl2pPr>
            <a:lvl3pPr marL="1054954" indent="0">
              <a:buNone/>
              <a:defRPr sz="1200"/>
            </a:lvl3pPr>
            <a:lvl4pPr marL="1582431" indent="0">
              <a:buNone/>
              <a:defRPr sz="1000"/>
            </a:lvl4pPr>
            <a:lvl5pPr marL="2109908" indent="0">
              <a:buNone/>
              <a:defRPr sz="1000"/>
            </a:lvl5pPr>
            <a:lvl6pPr marL="2637385" indent="0">
              <a:buNone/>
              <a:defRPr sz="1000"/>
            </a:lvl6pPr>
            <a:lvl7pPr marL="3164862" indent="0">
              <a:buNone/>
              <a:defRPr sz="1000"/>
            </a:lvl7pPr>
            <a:lvl8pPr marL="3692339" indent="0">
              <a:buNone/>
              <a:defRPr sz="1000"/>
            </a:lvl8pPr>
            <a:lvl9pPr marL="4219816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BBEEF-4945-4068-AE2D-066B0DF134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10566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5495" tIns="52747" rIns="105495" bIns="5274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Заголовок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10566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5495" tIns="52747" rIns="105495" bIns="527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172200"/>
            <a:ext cx="206586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5495" tIns="52747" rIns="105495" bIns="52747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6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51200" y="6172200"/>
            <a:ext cx="545253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5495" tIns="52747" rIns="105495" bIns="5274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6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40800" y="61722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5495" tIns="52747" rIns="105495" bIns="52747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600">
                <a:latin typeface="+mn-lt"/>
              </a:defRPr>
            </a:lvl1pPr>
          </a:lstStyle>
          <a:p>
            <a:pPr>
              <a:defRPr/>
            </a:pPr>
            <a:fld id="{73D07B12-0FCD-4398-BA7C-747C416762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527477" algn="ctr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1054954" algn="ctr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582431" algn="ctr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2109908" algn="ctr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95288" indent="-3952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55663" indent="-3286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317625" indent="-263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801813" indent="-263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84413" indent="-263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813211" indent="-263739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340688" indent="-263739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868165" indent="-263739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395642" indent="-263739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105495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7477" algn="l" defTabSz="105495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54954" algn="l" defTabSz="105495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82431" algn="l" defTabSz="105495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09908" algn="l" defTabSz="105495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7385" algn="l" defTabSz="105495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64862" algn="l" defTabSz="105495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92339" algn="l" defTabSz="105495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19816" algn="l" defTabSz="105495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43472" y="908720"/>
            <a:ext cx="10225136" cy="4938616"/>
          </a:xfrm>
          <a:prstGeom prst="rect">
            <a:avLst/>
          </a:prstGeom>
          <a:noFill/>
          <a:effectLst>
            <a:softEdge rad="12700"/>
          </a:effectLst>
        </p:spPr>
        <p:txBody>
          <a:bodyPr wrap="square" lIns="105495" tIns="52747" rIns="105495" bIns="5274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0" hangingPunct="0">
              <a:defRPr/>
            </a:pPr>
            <a:endParaRPr lang="ru-RU" sz="3000" b="1" dirty="0">
              <a:ln w="11430"/>
              <a:solidFill>
                <a:schemeClr val="bg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ru-RU" sz="3000" b="1" dirty="0">
              <a:ln w="11430"/>
              <a:solidFill>
                <a:schemeClr val="bg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ru-RU" sz="3000" b="1" dirty="0">
              <a:ln w="11430"/>
              <a:solidFill>
                <a:schemeClr val="bg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4800" b="1" dirty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cs typeface="Times New Roman" pitchFamily="18" charset="0"/>
              </a:rPr>
              <a:t>Прием в 1 классы </a:t>
            </a:r>
          </a:p>
          <a:p>
            <a:pPr algn="ctr" eaLnBrk="0" hangingPunct="0">
              <a:defRPr/>
            </a:pPr>
            <a:r>
              <a:rPr lang="ru-RU" sz="4800" b="1" dirty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cs typeface="Times New Roman" pitchFamily="18" charset="0"/>
              </a:rPr>
              <a:t>образовательных организаций </a:t>
            </a:r>
          </a:p>
          <a:p>
            <a:pPr algn="ctr" eaLnBrk="0" hangingPunct="0">
              <a:defRPr/>
            </a:pPr>
            <a:r>
              <a:rPr lang="ru-RU" sz="4800" b="1" dirty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cs typeface="Times New Roman" pitchFamily="18" charset="0"/>
              </a:rPr>
              <a:t>в 2024 году </a:t>
            </a:r>
          </a:p>
          <a:p>
            <a:pPr algn="ctr" eaLnBrk="0" hangingPunct="0">
              <a:defRPr/>
            </a:pPr>
            <a:endParaRPr lang="ru-RU" sz="3000" b="1" dirty="0">
              <a:ln w="11430"/>
              <a:solidFill>
                <a:schemeClr val="bg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ru-RU" sz="3000" b="1" dirty="0">
              <a:ln w="11430"/>
              <a:solidFill>
                <a:schemeClr val="bg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2000" b="1" dirty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cs typeface="Times New Roman" pitchFamily="18" charset="0"/>
              </a:rPr>
              <a:t>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0013" y="476250"/>
            <a:ext cx="121285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1424" y="980728"/>
            <a:ext cx="1065718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5400" b="1" dirty="0">
                <a:solidFill>
                  <a:srgbClr val="000000"/>
                </a:solidFill>
              </a:rPr>
              <a:t>Дата и время подачи заявления </a:t>
            </a:r>
          </a:p>
          <a:p>
            <a:pPr algn="ctr" eaLnBrk="0" hangingPunct="0">
              <a:defRPr/>
            </a:pPr>
            <a:r>
              <a:rPr lang="ru-RU" sz="6600" b="1" dirty="0">
                <a:solidFill>
                  <a:srgbClr val="C00000"/>
                </a:solidFill>
              </a:rPr>
              <a:t>не являются критерием </a:t>
            </a:r>
          </a:p>
          <a:p>
            <a:pPr algn="ctr" eaLnBrk="0" hangingPunct="0">
              <a:defRPr/>
            </a:pPr>
            <a:r>
              <a:rPr lang="ru-RU" sz="5400" b="1" dirty="0">
                <a:solidFill>
                  <a:srgbClr val="000000"/>
                </a:solidFill>
              </a:rPr>
              <a:t>при принятии решения </a:t>
            </a:r>
            <a:br>
              <a:rPr lang="ru-RU" sz="5400" b="1" dirty="0">
                <a:solidFill>
                  <a:srgbClr val="000000"/>
                </a:solidFill>
              </a:rPr>
            </a:br>
            <a:r>
              <a:rPr lang="ru-RU" sz="5400" b="1" dirty="0">
                <a:solidFill>
                  <a:srgbClr val="000000"/>
                </a:solidFill>
              </a:rPr>
              <a:t>о зачислении в первый класс </a:t>
            </a:r>
          </a:p>
        </p:txBody>
      </p:sp>
    </p:spTree>
    <p:extLst>
      <p:ext uri="{BB962C8B-B14F-4D97-AF65-F5344CB8AC3E}">
        <p14:creationId xmlns:p14="http://schemas.microsoft.com/office/powerpoint/2010/main" val="95981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973699" y="257542"/>
            <a:ext cx="81369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Особенности подачи электронного заявления</a:t>
            </a:r>
          </a:p>
        </p:txBody>
      </p:sp>
      <p:pic>
        <p:nvPicPr>
          <p:cNvPr id="7177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92314" y="0"/>
            <a:ext cx="611187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376" y="519152"/>
            <a:ext cx="11001424" cy="11163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376" y="1447800"/>
            <a:ext cx="11001424" cy="4572000"/>
          </a:xfrm>
        </p:spPr>
        <p:txBody>
          <a:bodyPr/>
          <a:lstStyle/>
          <a:p>
            <a:r>
              <a:rPr lang="ru-RU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и авторизация на портале</a:t>
            </a:r>
          </a:p>
          <a:p>
            <a:r>
              <a:rPr lang="ru-RU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формы электронного </a:t>
            </a:r>
            <a:r>
              <a:rPr lang="ru-RU" sz="4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с 01.04.2024</a:t>
            </a:r>
            <a:endParaRPr lang="ru-RU" sz="40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уведомления о принятии на обработку </a:t>
            </a:r>
            <a:r>
              <a:rPr lang="ru-RU" sz="4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</a:t>
            </a:r>
            <a:endParaRPr lang="ru-RU" sz="40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уведомления о решении/отказ в зачислении в </a:t>
            </a:r>
            <a:r>
              <a:rPr lang="ru-RU" sz="4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ОУ с 17.05.2024</a:t>
            </a:r>
            <a:endParaRPr lang="ru-RU" sz="40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524251" y="142876"/>
            <a:ext cx="6715125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Подача электронного заявления через МФЦ</a:t>
            </a:r>
          </a:p>
        </p:txBody>
      </p:sp>
      <p:pic>
        <p:nvPicPr>
          <p:cNvPr id="9225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3750" y="0"/>
            <a:ext cx="61118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336" y="1249383"/>
            <a:ext cx="11665296" cy="4572000"/>
          </a:xfrm>
        </p:spPr>
        <p:txBody>
          <a:bodyPr/>
          <a:lstStyle/>
          <a:p>
            <a:r>
              <a:rPr lang="ru-RU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заявления специалистом </a:t>
            </a:r>
            <a:r>
              <a:rPr lang="ru-RU" sz="3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МФЦ с 01.04.2024</a:t>
            </a:r>
            <a:endParaRPr lang="ru-RU" sz="36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Предъявление родителями/законными представителями оригиналов документов:</a:t>
            </a:r>
          </a:p>
          <a:p>
            <a:r>
              <a:rPr lang="ru-RU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-документ, удостоверяющий личность</a:t>
            </a:r>
          </a:p>
          <a:p>
            <a:r>
              <a:rPr lang="ru-RU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-свидетельство о рождении ребенка/документ, подтверждающий родство представителя</a:t>
            </a:r>
          </a:p>
          <a:p>
            <a:r>
              <a:rPr lang="ru-RU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уведомления о решении/отказ в зачислении в </a:t>
            </a:r>
            <a:r>
              <a:rPr lang="ru-RU" sz="36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ОУ с 17.05.2024</a:t>
            </a:r>
            <a:endParaRPr lang="ru-RU" sz="36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000374" y="287088"/>
            <a:ext cx="84242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Предоставление оригиналов документов в ОУ</a:t>
            </a:r>
          </a:p>
        </p:txBody>
      </p:sp>
      <p:pic>
        <p:nvPicPr>
          <p:cNvPr id="10250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3750" y="0"/>
            <a:ext cx="61118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1504" y="808038"/>
            <a:ext cx="9793088" cy="4111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484784"/>
            <a:ext cx="11521280" cy="3382888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sz="3200" dirty="0">
                <a:solidFill>
                  <a:srgbClr val="000000"/>
                </a:solidFill>
                <a:effectLst/>
                <a:latin typeface="Times New Roman" pitchFamily="18" charset="0"/>
              </a:rPr>
              <a:t>После получения приглашения в школу с указанием даты и времени приема документов </a:t>
            </a:r>
            <a:r>
              <a:rPr lang="ru-RU" sz="3200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(начиная с 20.05.2024) родитель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itchFamily="18" charset="0"/>
              </a:rPr>
              <a:t>(законный представитель) </a:t>
            </a:r>
            <a:r>
              <a:rPr lang="ru-RU" sz="3200" b="1" dirty="0">
                <a:solidFill>
                  <a:srgbClr val="000000"/>
                </a:solidFill>
                <a:effectLst/>
                <a:latin typeface="Times New Roman" pitchFamily="18" charset="0"/>
              </a:rPr>
              <a:t>лично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itchFamily="18" charset="0"/>
              </a:rPr>
              <a:t> представляет документы непосредственно в образовательную организацию в соответствии с графиком приема документов </a:t>
            </a:r>
            <a:r>
              <a:rPr lang="ru-RU" sz="3200" b="1" dirty="0">
                <a:solidFill>
                  <a:srgbClr val="000000"/>
                </a:solidFill>
                <a:effectLst/>
                <a:latin typeface="Times New Roman" pitchFamily="18" charset="0"/>
              </a:rPr>
              <a:t>при предъявлении оригинала документа, удостоверяющего личность родителя (законного представителя)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itchFamily="18" charset="0"/>
              </a:rPr>
              <a:t>, либо оригинала документа, удостоверяющего личность иностранного гражданина и лица без гражданства в РФ.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3200" dirty="0">
                <a:solidFill>
                  <a:srgbClr val="000000"/>
                </a:solidFill>
                <a:effectLst/>
                <a:latin typeface="Times New Roman" pitchFamily="18" charset="0"/>
              </a:rPr>
              <a:t>Иностранные граждане и лица без гражданства все документы представляют на русском языке или вместе с заверенным в установленном порядке переводом на русский язык.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1014248" cy="1066800"/>
          </a:xfrm>
        </p:spPr>
        <p:txBody>
          <a:bodyPr/>
          <a:lstStyle/>
          <a:p>
            <a:r>
              <a:rPr lang="ru-RU" sz="4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 </a:t>
            </a:r>
            <a:r>
              <a:rPr lang="ru-RU" sz="4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4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зачисления </a:t>
            </a:r>
            <a:r>
              <a:rPr lang="ru-RU" sz="44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класс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352" y="1700808"/>
            <a:ext cx="11521280" cy="4933528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ru-RU" sz="2400" b="1" dirty="0">
                <a:solidFill>
                  <a:srgbClr val="000000"/>
                </a:solidFill>
                <a:effectLst/>
              </a:rPr>
              <a:t>Электронное заявление</a:t>
            </a:r>
            <a:r>
              <a:rPr lang="ru-RU" sz="2400" dirty="0">
                <a:solidFill>
                  <a:srgbClr val="000000"/>
                </a:solidFill>
                <a:effectLst/>
              </a:rPr>
              <a:t> (в школе)</a:t>
            </a:r>
          </a:p>
          <a:p>
            <a:pPr marL="533400" indent="-533400"/>
            <a:r>
              <a:rPr lang="ru-RU" sz="2400" dirty="0">
                <a:solidFill>
                  <a:srgbClr val="000000"/>
                </a:solidFill>
                <a:effectLst/>
              </a:rPr>
              <a:t>согласие заявителя на обработку персональных данных (Федеральный закон от 27.07.2006 № </a:t>
            </a:r>
            <a:r>
              <a:rPr lang="ru-RU" sz="2400" dirty="0" smtClean="0">
                <a:solidFill>
                  <a:srgbClr val="000000"/>
                </a:solidFill>
                <a:effectLst/>
              </a:rPr>
              <a:t>152-ФЗ) факт </a:t>
            </a:r>
            <a:r>
              <a:rPr lang="ru-RU" sz="2400" dirty="0">
                <a:solidFill>
                  <a:srgbClr val="000000"/>
                </a:solidFill>
                <a:effectLst/>
              </a:rPr>
              <a:t>ознакомления заявителя с нормативными документами общеобразовательного учреждения.</a:t>
            </a:r>
          </a:p>
          <a:p>
            <a:pPr marL="533400" indent="-533400"/>
            <a:r>
              <a:rPr lang="ru-RU" sz="2400" dirty="0">
                <a:solidFill>
                  <a:srgbClr val="000000"/>
                </a:solidFill>
                <a:effectLst/>
              </a:rPr>
              <a:t>2. Оригинал + ксерокопия </a:t>
            </a:r>
            <a:r>
              <a:rPr lang="ru-RU" sz="2400" b="1" dirty="0">
                <a:solidFill>
                  <a:srgbClr val="000000"/>
                </a:solidFill>
                <a:effectLst/>
              </a:rPr>
              <a:t>свидетельства о рождении ребенка</a:t>
            </a:r>
            <a:r>
              <a:rPr lang="ru-RU" sz="2400" dirty="0">
                <a:solidFill>
                  <a:srgbClr val="000000"/>
                </a:solidFill>
                <a:effectLst/>
              </a:rPr>
              <a:t>.</a:t>
            </a:r>
          </a:p>
          <a:p>
            <a:pPr marL="533400" indent="-533400"/>
            <a:r>
              <a:rPr lang="ru-RU" sz="2400" dirty="0">
                <a:solidFill>
                  <a:srgbClr val="000000"/>
                </a:solidFill>
                <a:effectLst/>
              </a:rPr>
              <a:t>3. Оригинал  + ксерокопия </a:t>
            </a:r>
            <a:r>
              <a:rPr lang="ru-RU" sz="2400" b="1" dirty="0">
                <a:solidFill>
                  <a:srgbClr val="000000"/>
                </a:solidFill>
                <a:effectLst/>
              </a:rPr>
              <a:t>свидетельства о регистрации ребенка</a:t>
            </a:r>
            <a:r>
              <a:rPr lang="ru-RU" sz="2400" dirty="0">
                <a:solidFill>
                  <a:srgbClr val="000000"/>
                </a:solidFill>
                <a:effectLst/>
              </a:rPr>
              <a:t> по месту жительства или по месту пребывания на закрепленной территории.</a:t>
            </a:r>
          </a:p>
          <a:p>
            <a:pPr marL="533400" indent="-533400"/>
            <a:r>
              <a:rPr lang="ru-RU" sz="2400" dirty="0">
                <a:solidFill>
                  <a:srgbClr val="000000"/>
                </a:solidFill>
                <a:effectLst/>
              </a:rPr>
              <a:t>4. Паспорт заявителя (оригинал для удостоверения личности).</a:t>
            </a:r>
          </a:p>
          <a:p>
            <a:pPr marL="533400" indent="-533400"/>
            <a:r>
              <a:rPr lang="ru-RU" sz="2400" dirty="0" smtClean="0">
                <a:solidFill>
                  <a:srgbClr val="000000"/>
                </a:solidFill>
                <a:effectLst/>
              </a:rPr>
              <a:t>5</a:t>
            </a:r>
            <a:r>
              <a:rPr lang="ru-RU" sz="2400" dirty="0">
                <a:solidFill>
                  <a:srgbClr val="000000"/>
                </a:solidFill>
                <a:effectLst/>
              </a:rPr>
              <a:t>!* Для льготных категорий: справка (документ) удостоверяющий льготу</a:t>
            </a:r>
          </a:p>
          <a:p>
            <a:pPr marL="533400" indent="-533400">
              <a:buFont typeface="Wingdings" pitchFamily="2" charset="2"/>
              <a:buChar char="v"/>
            </a:pPr>
            <a:r>
              <a:rPr lang="ru-RU" sz="2400" b="1" i="1" dirty="0">
                <a:solidFill>
                  <a:srgbClr val="000000"/>
                </a:solidFill>
                <a:effectLst/>
              </a:rPr>
              <a:t>Медицинская карта и иные документы по усмотрению заявителя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838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9376" y="620688"/>
            <a:ext cx="11305256" cy="5952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None/>
            </a:pPr>
            <a:r>
              <a:rPr lang="ru-RU" sz="3200" b="1" dirty="0">
                <a:solidFill>
                  <a:schemeClr val="bg2">
                    <a:lumMod val="60000"/>
                    <a:lumOff val="40000"/>
                  </a:schemeClr>
                </a:solidFill>
                <a:cs typeface="Times New Roman" pitchFamily="18" charset="0"/>
              </a:rPr>
              <a:t>Неполучение приглашения</a:t>
            </a:r>
          </a:p>
          <a:p>
            <a:pPr algn="ctr">
              <a:lnSpc>
                <a:spcPct val="80000"/>
              </a:lnSpc>
              <a:buNone/>
            </a:pPr>
            <a:endParaRPr lang="ru-RU" sz="2400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Заявитель </a:t>
            </a:r>
            <a:r>
              <a:rPr lang="ru-RU" b="1" dirty="0">
                <a:solidFill>
                  <a:srgbClr val="000000"/>
                </a:solidFill>
                <a:cs typeface="Times New Roman" pitchFamily="18" charset="0"/>
              </a:rPr>
              <a:t>не получил приглашение </a:t>
            </a:r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в образовательную организацию для подачи документов с указанием даты и времени приема документов </a:t>
            </a:r>
            <a:endParaRPr lang="ru-RU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dirty="0">
                <a:solidFill>
                  <a:srgbClr val="000000"/>
                </a:solidFill>
              </a:rPr>
              <a:t>При подаче электронного заявления в первый класс нескольких школ и получении приглашений из нескольких образовательных учреждений родителю </a:t>
            </a:r>
            <a:r>
              <a:rPr lang="ru-RU" b="1" dirty="0">
                <a:solidFill>
                  <a:srgbClr val="000000"/>
                </a:solidFill>
              </a:rPr>
              <a:t>необходимо определиться с выбором школы</a:t>
            </a:r>
            <a:r>
              <a:rPr lang="ru-RU" dirty="0">
                <a:solidFill>
                  <a:srgbClr val="000000"/>
                </a:solidFill>
              </a:rPr>
              <a:t> в срок до установленной приглашением даты предоставления документов в выбранную школу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>
                <a:solidFill>
                  <a:srgbClr val="C00000"/>
                </a:solidFill>
              </a:rPr>
              <a:t>Документы предоставляются в одну школу!!!!!!</a:t>
            </a:r>
            <a:endParaRPr lang="ru-RU" dirty="0">
              <a:solidFill>
                <a:srgbClr val="C00000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b="1" i="1" dirty="0">
                <a:solidFill>
                  <a:srgbClr val="000000"/>
                </a:solidFill>
              </a:rPr>
              <a:t>После подачи документов в выбранную школу ребенок автоматически выбывает из списков других школ.</a:t>
            </a:r>
          </a:p>
          <a:p>
            <a:pPr>
              <a:lnSpc>
                <a:spcPct val="80000"/>
              </a:lnSpc>
            </a:pPr>
            <a:r>
              <a:rPr lang="ru-RU" dirty="0">
                <a:solidFill>
                  <a:srgbClr val="000000"/>
                </a:solidFill>
              </a:rPr>
              <a:t>В случае неявки родителя (законного представителя) в школу для подачи документов в сроки, указанные в приглашении школы, </a:t>
            </a:r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родитель получает уведомление об отказе в зачислении в школу на основании </a:t>
            </a:r>
            <a:r>
              <a:rPr lang="ru-RU" dirty="0" err="1">
                <a:solidFill>
                  <a:srgbClr val="000000"/>
                </a:solidFill>
                <a:cs typeface="Times New Roman" pitchFamily="18" charset="0"/>
              </a:rPr>
              <a:t>непредоставления</a:t>
            </a:r>
            <a:r>
              <a:rPr lang="ru-RU" dirty="0">
                <a:solidFill>
                  <a:srgbClr val="000000"/>
                </a:solidFill>
                <a:cs typeface="Times New Roman" pitchFamily="18" charset="0"/>
              </a:rPr>
              <a:t> документов, и ребенок выбывает из списка данной школы</a:t>
            </a:r>
          </a:p>
        </p:txBody>
      </p:sp>
    </p:spTree>
    <p:extLst>
      <p:ext uri="{BB962C8B-B14F-4D97-AF65-F5344CB8AC3E}">
        <p14:creationId xmlns:p14="http://schemas.microsoft.com/office/powerpoint/2010/main" val="125800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27648" y="152400"/>
            <a:ext cx="7206952" cy="1332384"/>
          </a:xfrm>
          <a:noFill/>
        </p:spPr>
        <p:txBody>
          <a:bodyPr/>
          <a:lstStyle/>
          <a:p>
            <a:r>
              <a:rPr lang="ru-RU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Сроки получения приглашения</a:t>
            </a: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8214" y="0"/>
            <a:ext cx="611187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Прямоугольник 39"/>
          <p:cNvSpPr/>
          <p:nvPr/>
        </p:nvSpPr>
        <p:spPr bwMode="auto">
          <a:xfrm>
            <a:off x="407368" y="1484784"/>
            <a:ext cx="5472608" cy="5184576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marL="609600" indent="-609600" algn="ctr">
              <a:lnSpc>
                <a:spcPct val="90000"/>
              </a:lnSpc>
            </a:pPr>
            <a:endParaRPr lang="ru-RU" sz="2000" b="1" dirty="0">
              <a:solidFill>
                <a:srgbClr val="000000"/>
              </a:solidFill>
            </a:endParaRPr>
          </a:p>
          <a:p>
            <a:pPr marL="609600" indent="-609600" algn="ctr">
              <a:lnSpc>
                <a:spcPct val="90000"/>
              </a:lnSpc>
            </a:pPr>
            <a:r>
              <a:rPr lang="ru-RU" sz="3600" b="1" dirty="0">
                <a:solidFill>
                  <a:srgbClr val="000000"/>
                </a:solidFill>
              </a:rPr>
              <a:t>1 </a:t>
            </a:r>
            <a:r>
              <a:rPr lang="ru-RU" sz="3600" b="1" dirty="0" smtClean="0">
                <a:solidFill>
                  <a:srgbClr val="000000"/>
                </a:solidFill>
              </a:rPr>
              <a:t>этап</a:t>
            </a:r>
          </a:p>
          <a:p>
            <a:pPr marL="609600" indent="-609600" algn="ctr">
              <a:lnSpc>
                <a:spcPct val="90000"/>
              </a:lnSpc>
            </a:pPr>
            <a:endParaRPr lang="ru-RU" sz="3600" b="1" dirty="0">
              <a:solidFill>
                <a:srgbClr val="000000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ru-RU" sz="3600" b="1" dirty="0" smtClean="0">
                <a:solidFill>
                  <a:srgbClr val="000000"/>
                </a:solidFill>
              </a:rPr>
              <a:t>Не </a:t>
            </a:r>
            <a:r>
              <a:rPr lang="ru-RU" sz="3600" b="1" dirty="0">
                <a:solidFill>
                  <a:srgbClr val="000000"/>
                </a:solidFill>
              </a:rPr>
              <a:t>ранее </a:t>
            </a:r>
            <a:endParaRPr lang="ru-RU" sz="3600" b="1" dirty="0" smtClean="0">
              <a:solidFill>
                <a:srgbClr val="000000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ru-RU" sz="3600" b="1" dirty="0" smtClean="0">
                <a:solidFill>
                  <a:srgbClr val="C00000"/>
                </a:solidFill>
              </a:rPr>
              <a:t>30 </a:t>
            </a:r>
            <a:r>
              <a:rPr lang="ru-RU" sz="3600" b="1" dirty="0">
                <a:solidFill>
                  <a:srgbClr val="C00000"/>
                </a:solidFill>
              </a:rPr>
              <a:t>рабочих дней 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ru-RU" sz="3600" b="1" dirty="0" smtClean="0">
                <a:solidFill>
                  <a:srgbClr val="000000"/>
                </a:solidFill>
              </a:rPr>
              <a:t>с </a:t>
            </a:r>
            <a:r>
              <a:rPr lang="ru-RU" sz="3600" b="1" dirty="0">
                <a:solidFill>
                  <a:srgbClr val="000000"/>
                </a:solidFill>
              </a:rPr>
              <a:t>даты </a:t>
            </a:r>
            <a:endParaRPr lang="ru-RU" sz="3600" b="1" dirty="0" smtClean="0">
              <a:solidFill>
                <a:srgbClr val="000000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ru-RU" sz="3600" b="1" dirty="0" smtClean="0">
                <a:solidFill>
                  <a:srgbClr val="000000"/>
                </a:solidFill>
              </a:rPr>
              <a:t>начала </a:t>
            </a:r>
            <a:r>
              <a:rPr lang="ru-RU" sz="3600" b="1" dirty="0">
                <a:solidFill>
                  <a:srgbClr val="000000"/>
                </a:solidFill>
              </a:rPr>
              <a:t>приема, </a:t>
            </a:r>
            <a:endParaRPr lang="ru-RU" sz="3600" b="1" dirty="0" smtClean="0">
              <a:solidFill>
                <a:srgbClr val="000000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ru-RU" sz="3600" b="1" dirty="0" smtClean="0">
                <a:solidFill>
                  <a:srgbClr val="000000"/>
                </a:solidFill>
              </a:rPr>
              <a:t>но </a:t>
            </a:r>
            <a:r>
              <a:rPr lang="ru-RU" sz="3600" b="1" dirty="0">
                <a:solidFill>
                  <a:srgbClr val="000000"/>
                </a:solidFill>
              </a:rPr>
              <a:t>не позднее </a:t>
            </a:r>
            <a:endParaRPr lang="ru-RU" sz="3600" b="1" dirty="0" smtClean="0">
              <a:solidFill>
                <a:srgbClr val="000000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ru-RU" sz="3600" b="1" dirty="0" smtClean="0">
                <a:solidFill>
                  <a:srgbClr val="C00000"/>
                </a:solidFill>
              </a:rPr>
              <a:t>30 </a:t>
            </a:r>
            <a:r>
              <a:rPr lang="ru-RU" sz="3600" b="1" dirty="0">
                <a:solidFill>
                  <a:srgbClr val="C00000"/>
                </a:solidFill>
              </a:rPr>
              <a:t>июня </a:t>
            </a:r>
          </a:p>
          <a:p>
            <a:pPr marL="609600" indent="-609600">
              <a:lnSpc>
                <a:spcPct val="90000"/>
              </a:lnSpc>
            </a:pPr>
            <a:r>
              <a:rPr lang="ru-RU" sz="3600" b="1" dirty="0">
                <a:solidFill>
                  <a:srgbClr val="000000"/>
                </a:solidFill>
              </a:rPr>
              <a:t>текущего года</a:t>
            </a:r>
          </a:p>
        </p:txBody>
      </p:sp>
      <p:sp>
        <p:nvSpPr>
          <p:cNvPr id="2" name="Прямоугольник 40"/>
          <p:cNvSpPr/>
          <p:nvPr/>
        </p:nvSpPr>
        <p:spPr bwMode="auto">
          <a:xfrm>
            <a:off x="6096000" y="1556792"/>
            <a:ext cx="5688632" cy="511256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marL="609600" indent="-609600" algn="ctr">
              <a:lnSpc>
                <a:spcPct val="90000"/>
              </a:lnSpc>
            </a:pPr>
            <a:r>
              <a:rPr lang="ru-RU" sz="3600" b="1" dirty="0">
                <a:solidFill>
                  <a:srgbClr val="000000"/>
                </a:solidFill>
              </a:rPr>
              <a:t>2 этап </a:t>
            </a:r>
          </a:p>
          <a:p>
            <a:pPr marL="609600" indent="-609600" algn="ctr">
              <a:lnSpc>
                <a:spcPct val="90000"/>
              </a:lnSpc>
            </a:pPr>
            <a:endParaRPr lang="ru-RU" sz="3600" b="1" dirty="0">
              <a:solidFill>
                <a:srgbClr val="000000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ru-RU" sz="3600" b="1" dirty="0" smtClean="0">
                <a:solidFill>
                  <a:srgbClr val="000000"/>
                </a:solidFill>
              </a:rPr>
              <a:t>Не </a:t>
            </a:r>
            <a:r>
              <a:rPr lang="ru-RU" sz="3600" b="1" dirty="0">
                <a:solidFill>
                  <a:srgbClr val="000000"/>
                </a:solidFill>
              </a:rPr>
              <a:t>ранее </a:t>
            </a:r>
            <a:endParaRPr lang="ru-RU" sz="3600" b="1" dirty="0" smtClean="0">
              <a:solidFill>
                <a:srgbClr val="000000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ru-RU" sz="3600" b="1" dirty="0" smtClean="0">
                <a:solidFill>
                  <a:srgbClr val="FF0000"/>
                </a:solidFill>
              </a:rPr>
              <a:t>10 </a:t>
            </a:r>
            <a:r>
              <a:rPr lang="ru-RU" sz="3600" b="1" dirty="0">
                <a:solidFill>
                  <a:srgbClr val="FF0000"/>
                </a:solidFill>
              </a:rPr>
              <a:t>рабочих дней </a:t>
            </a:r>
          </a:p>
          <a:p>
            <a:pPr marL="609600" indent="-609600">
              <a:lnSpc>
                <a:spcPct val="90000"/>
              </a:lnSpc>
            </a:pPr>
            <a:r>
              <a:rPr lang="ru-RU" sz="3600" b="1" dirty="0">
                <a:solidFill>
                  <a:srgbClr val="000000"/>
                </a:solidFill>
              </a:rPr>
              <a:t>с даты начала приема, </a:t>
            </a:r>
          </a:p>
          <a:p>
            <a:pPr marL="609600" indent="-609600">
              <a:lnSpc>
                <a:spcPct val="90000"/>
              </a:lnSpc>
            </a:pPr>
            <a:r>
              <a:rPr lang="ru-RU" sz="3600" b="1" dirty="0">
                <a:solidFill>
                  <a:srgbClr val="000000"/>
                </a:solidFill>
              </a:rPr>
              <a:t>но не позднее </a:t>
            </a:r>
            <a:endParaRPr lang="ru-RU" sz="3600" b="1" dirty="0" smtClean="0">
              <a:solidFill>
                <a:srgbClr val="000000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ru-RU" sz="3600" b="1" dirty="0" smtClean="0">
                <a:solidFill>
                  <a:srgbClr val="FF0000"/>
                </a:solidFill>
              </a:rPr>
              <a:t>30 </a:t>
            </a:r>
            <a:r>
              <a:rPr lang="ru-RU" sz="3600" b="1" dirty="0">
                <a:solidFill>
                  <a:srgbClr val="FF0000"/>
                </a:solidFill>
              </a:rPr>
              <a:t>рабочих дней </a:t>
            </a:r>
          </a:p>
          <a:p>
            <a:pPr marL="609600" indent="-609600">
              <a:lnSpc>
                <a:spcPct val="90000"/>
              </a:lnSpc>
            </a:pPr>
            <a:r>
              <a:rPr lang="ru-RU" sz="3600" b="1" dirty="0">
                <a:solidFill>
                  <a:srgbClr val="000000"/>
                </a:solidFill>
              </a:rPr>
              <a:t>с даты подачи </a:t>
            </a:r>
            <a:endParaRPr lang="ru-RU" sz="3600" b="1" dirty="0" smtClean="0">
              <a:solidFill>
                <a:srgbClr val="000000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ru-RU" sz="3600" b="1" dirty="0" smtClean="0">
                <a:solidFill>
                  <a:srgbClr val="000000"/>
                </a:solidFill>
              </a:rPr>
              <a:t>заявления</a:t>
            </a:r>
            <a:endParaRPr lang="ru-RU" sz="3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2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95600" y="152400"/>
            <a:ext cx="9001000" cy="219648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4400" b="1" dirty="0">
                <a:solidFill>
                  <a:srgbClr val="0000FF"/>
                </a:solidFill>
                <a:effectLst/>
                <a:latin typeface="Times New Roman" pitchFamily="18" charset="0"/>
              </a:rPr>
              <a:t>При отказе </a:t>
            </a:r>
            <a:r>
              <a:rPr lang="ru-RU" sz="4400" b="1" dirty="0" smtClean="0">
                <a:solidFill>
                  <a:srgbClr val="0000FF"/>
                </a:solidFill>
                <a:effectLst/>
                <a:latin typeface="Times New Roman" pitchFamily="18" charset="0"/>
              </a:rPr>
              <a:t>родитель/законный </a:t>
            </a:r>
            <a:r>
              <a:rPr lang="ru-RU" sz="4400" b="1" dirty="0">
                <a:solidFill>
                  <a:srgbClr val="0000FF"/>
                </a:solidFill>
                <a:effectLst/>
                <a:latin typeface="Times New Roman" pitchFamily="18" charset="0"/>
              </a:rPr>
              <a:t>представитель может обратиться: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3352" y="2420888"/>
            <a:ext cx="11665296" cy="4046062"/>
          </a:xfrm>
          <a:noFill/>
        </p:spPr>
        <p:txBody>
          <a:bodyPr/>
          <a:lstStyle/>
          <a:p>
            <a:r>
              <a:rPr lang="ru-RU" sz="32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В отдел образования Администрации района Санкт-Петербурга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на территории которого ребенок проживает, для получения информации о наличии свободных мест в ОУ</a:t>
            </a:r>
          </a:p>
          <a:p>
            <a:r>
              <a:rPr lang="ru-RU" sz="3200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В районную конфликтную комиссию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для решения спорных вопросов при определении образовательной программы или выбора ОУ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750" y="0"/>
            <a:ext cx="61118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23392" y="908720"/>
            <a:ext cx="10945216" cy="4572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 зачислении в первый класс размещается на информационном стенде ОУ в день его </a:t>
            </a:r>
            <a:r>
              <a:rPr lang="ru-RU" sz="4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издания (по окончании 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этапа приёма документов 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01.07.2024 – 03.07.2024, 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окончании 2 этапа при наличии свободных мест)</a:t>
            </a:r>
            <a:endParaRPr lang="ru-RU" sz="4400" b="1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447800"/>
            <a:ext cx="1114544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детьми занятий </a:t>
            </a:r>
            <a:endParaRPr lang="ru-RU" sz="4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</a:t>
            </a:r>
            <a:r>
              <a:rPr lang="ru-RU" sz="4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 школе </a:t>
            </a:r>
            <a:endParaRPr lang="ru-RU" sz="4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4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ЯВЛЯЕТСЯ! </a:t>
            </a:r>
            <a:endParaRPr lang="ru-RU" sz="4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преимущественным </a:t>
            </a:r>
            <a:r>
              <a:rPr lang="ru-RU" sz="4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правом при зачислении в первый класс.</a:t>
            </a:r>
          </a:p>
        </p:txBody>
      </p:sp>
    </p:spTree>
    <p:extLst>
      <p:ext uri="{BB962C8B-B14F-4D97-AF65-F5344CB8AC3E}">
        <p14:creationId xmlns:p14="http://schemas.microsoft.com/office/powerpoint/2010/main" val="412876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3024166" y="1"/>
            <a:ext cx="7391400" cy="561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5487" tIns="52744" rIns="105487" bIns="52744"/>
          <a:lstStyle/>
          <a:p>
            <a:pPr algn="ctr" eaLnBrk="0" hangingPunct="0"/>
            <a:r>
              <a:rPr lang="ru-RU" sz="2500" b="1" dirty="0">
                <a:solidFill>
                  <a:srgbClr val="000066"/>
                </a:solidFill>
              </a:rPr>
              <a:t>Нормативные основания организации приема </a:t>
            </a:r>
          </a:p>
          <a:p>
            <a:pPr algn="ctr" eaLnBrk="0" hangingPunct="0"/>
            <a:r>
              <a:rPr lang="ru-RU" sz="2500" b="1" dirty="0">
                <a:solidFill>
                  <a:srgbClr val="000066"/>
                </a:solidFill>
              </a:rPr>
              <a:t>в 1 класс</a:t>
            </a:r>
          </a:p>
          <a:p>
            <a:pPr algn="ctr" eaLnBrk="0" hangingPunct="0"/>
            <a:endParaRPr lang="ru-RU" sz="3000" b="1" dirty="0">
              <a:solidFill>
                <a:srgbClr val="000066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39416" y="928671"/>
            <a:ext cx="10873208" cy="39549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sz="1600" dirty="0">
                <a:solidFill>
                  <a:srgbClr val="000000"/>
                </a:solidFill>
              </a:rPr>
              <a:t> </a:t>
            </a:r>
            <a:r>
              <a:rPr lang="ru-RU" sz="1600" b="1" dirty="0">
                <a:solidFill>
                  <a:srgbClr val="000000"/>
                </a:solidFill>
              </a:rPr>
              <a:t>Приказ </a:t>
            </a:r>
            <a:r>
              <a:rPr lang="ru-RU" sz="1600" dirty="0">
                <a:solidFill>
                  <a:srgbClr val="000000"/>
                </a:solidFill>
              </a:rPr>
              <a:t>Министерства  просвещения Российской Федерации от 02.09.2020г.  № 458</a:t>
            </a:r>
          </a:p>
          <a:p>
            <a:pPr eaLnBrk="0" hangingPunct="0">
              <a:defRPr/>
            </a:pPr>
            <a:r>
              <a:rPr lang="ru-RU" sz="1600" dirty="0">
                <a:solidFill>
                  <a:srgbClr val="000000"/>
                </a:solidFill>
              </a:rPr>
              <a:t>Об утверждении порядка приема на обучение по образовательным программам начального общего, основного и среднего общего образования.</a:t>
            </a:r>
          </a:p>
          <a:p>
            <a:pPr eaLnBrk="0" hangingPunct="0">
              <a:defRPr/>
            </a:pPr>
            <a:r>
              <a:rPr lang="ru-RU" sz="1600" dirty="0">
                <a:solidFill>
                  <a:srgbClr val="000000"/>
                </a:solidFill>
              </a:rPr>
              <a:t>  </a:t>
            </a:r>
            <a:r>
              <a:rPr lang="ru-RU" sz="1600" b="1" dirty="0">
                <a:solidFill>
                  <a:srgbClr val="000000"/>
                </a:solidFill>
              </a:rPr>
              <a:t>Распоряжение</a:t>
            </a:r>
            <a:r>
              <a:rPr lang="ru-RU" sz="1600" dirty="0">
                <a:solidFill>
                  <a:srgbClr val="000000"/>
                </a:solidFill>
              </a:rPr>
              <a:t> Комитета по образованию от 24.12.2014 N 5872-р "Об определении перечня государственных общеобразовательных учреждений, реализующих образовательные программы основного общего и среднего общего образования с углубленным изучением отдельных учебных предметов и (или) профильного обучения, которые закрепляются за территорией Санкт-Петербурга"</a:t>
            </a:r>
          </a:p>
          <a:p>
            <a:pPr eaLnBrk="0" hangingPunct="0">
              <a:defRPr/>
            </a:pPr>
            <a:r>
              <a:rPr lang="ru-RU" sz="1600" dirty="0">
                <a:solidFill>
                  <a:srgbClr val="000000"/>
                </a:solidFill>
              </a:rPr>
              <a:t>  </a:t>
            </a:r>
            <a:r>
              <a:rPr lang="ru-RU" sz="1600" b="1" dirty="0">
                <a:solidFill>
                  <a:srgbClr val="000000"/>
                </a:solidFill>
              </a:rPr>
              <a:t>Распоряжение </a:t>
            </a:r>
            <a:r>
              <a:rPr lang="ru-RU" sz="1600" dirty="0">
                <a:solidFill>
                  <a:srgbClr val="000000"/>
                </a:solidFill>
              </a:rPr>
              <a:t>Комитета по образованию от 18.11.2014 N 5208-р «Об определении категорий детей, имеющих преимущественное право зачисления на обучение в государственные дошкольные образовательные организации и в государственные общеобразовательные организации Санкт-Петербурга»</a:t>
            </a:r>
          </a:p>
          <a:p>
            <a:pPr eaLnBrk="0" hangingPunct="0">
              <a:defRPr/>
            </a:pPr>
            <a:r>
              <a:rPr lang="ru-RU" sz="1600" dirty="0">
                <a:solidFill>
                  <a:srgbClr val="000000"/>
                </a:solidFill>
              </a:rPr>
              <a:t> </a:t>
            </a:r>
            <a:r>
              <a:rPr lang="ru-RU" sz="1600" b="1" dirty="0">
                <a:solidFill>
                  <a:srgbClr val="000000"/>
                </a:solidFill>
              </a:rPr>
              <a:t>Распоряжение</a:t>
            </a:r>
            <a:r>
              <a:rPr lang="ru-RU" sz="1600" dirty="0">
                <a:solidFill>
                  <a:srgbClr val="000000"/>
                </a:solidFill>
              </a:rPr>
              <a:t>  Комитета по образованию N 3963-р от 21.12.2017 О внесении изменений в распоряжение Комитета по образованию от 18.11.2014 N 5208-р</a:t>
            </a:r>
          </a:p>
          <a:p>
            <a:pPr eaLnBrk="0" hangingPunct="0">
              <a:defRPr/>
            </a:pPr>
            <a:r>
              <a:rPr lang="ru-RU" sz="1600" dirty="0">
                <a:solidFill>
                  <a:srgbClr val="000000"/>
                </a:solidFill>
              </a:rPr>
              <a:t> </a:t>
            </a:r>
            <a:r>
              <a:rPr lang="ru-RU" sz="1600" b="1" dirty="0">
                <a:solidFill>
                  <a:srgbClr val="000000"/>
                </a:solidFill>
              </a:rPr>
              <a:t>Распоряжение </a:t>
            </a:r>
            <a:r>
              <a:rPr lang="ru-RU" sz="1600" dirty="0">
                <a:solidFill>
                  <a:srgbClr val="000000"/>
                </a:solidFill>
              </a:rPr>
              <a:t>Комитета по образованию № 1518-р от 07.08.2020 г.</a:t>
            </a:r>
          </a:p>
          <a:p>
            <a:pPr eaLnBrk="0" hangingPunct="0">
              <a:defRPr/>
            </a:pPr>
            <a:r>
              <a:rPr lang="ru-RU" sz="1600" dirty="0">
                <a:solidFill>
                  <a:srgbClr val="000000"/>
                </a:solidFill>
              </a:rPr>
              <a:t>Об утверждении положения о Комиссии по урегулированию спорных вопросов при реализации права на получение общего образования в Санкт-Петербурге</a:t>
            </a:r>
          </a:p>
          <a:p>
            <a:pPr marL="342900" indent="-342900" algn="just" eaLnBrk="0" hangingPunct="0">
              <a:buFont typeface="Wingdings" pitchFamily="2" charset="2"/>
              <a:buChar char="§"/>
              <a:defRPr/>
            </a:pPr>
            <a:endParaRPr lang="ru-RU" sz="1100" dirty="0">
              <a:solidFill>
                <a:srgbClr val="000000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 bwMode="auto">
          <a:xfrm>
            <a:off x="5667373" y="4929199"/>
            <a:ext cx="1367641" cy="505805"/>
          </a:xfrm>
          <a:prstGeom prst="downArrow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pPr eaLnBrk="0" hangingPunct="0">
              <a:defRPr/>
            </a:pP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191344" y="5572140"/>
            <a:ext cx="11809312" cy="12858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headEnd type="none" w="sm" len="sm"/>
            <a:tailEnd type="none" w="sm" len="sm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Правила приема граждан в ГБОУ СОШ  № 223 с углубленным </a:t>
            </a:r>
            <a:r>
              <a:rPr 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изучением </a:t>
            </a: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немецкого языка </a:t>
            </a:r>
            <a:endParaRPr lang="ru-RU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ru-RU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Кировского </a:t>
            </a: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района Санкт-Петербурга </a:t>
            </a:r>
            <a:b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 обучение по образовательным программам начального общего, </a:t>
            </a:r>
          </a:p>
          <a:p>
            <a:pPr algn="ctr" eaLnBrk="0" hangingPunct="0">
              <a:defRPr/>
            </a:pP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основного общего и среднего общего образования</a:t>
            </a:r>
          </a:p>
        </p:txBody>
      </p:sp>
      <p:pic>
        <p:nvPicPr>
          <p:cNvPr id="4106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92313" y="0"/>
            <a:ext cx="557212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 bwMode="auto">
          <a:xfrm>
            <a:off x="911424" y="1700808"/>
            <a:ext cx="10801200" cy="493592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>
              <a:buFontTx/>
              <a:buChar char="-"/>
              <a:defRPr/>
            </a:pPr>
            <a:r>
              <a:rPr lang="ru-RU" dirty="0">
                <a:solidFill>
                  <a:srgbClr val="080808"/>
                </a:solidFill>
              </a:rPr>
              <a:t> </a:t>
            </a:r>
            <a:r>
              <a:rPr lang="ru-RU" sz="36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заявления; </a:t>
            </a:r>
          </a:p>
          <a:p>
            <a:pPr eaLnBrk="0" hangingPunct="0">
              <a:defRPr/>
            </a:pPr>
            <a:endParaRPr lang="ru-RU" sz="2000" dirty="0">
              <a:solidFill>
                <a:srgbClr val="0808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FontTx/>
              <a:buChar char="-"/>
              <a:defRPr/>
            </a:pPr>
            <a:r>
              <a:rPr lang="ru-RU" sz="36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предоставление оригиналов документов </a:t>
            </a:r>
            <a:r>
              <a:rPr lang="ru-RU" sz="3600" dirty="0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ОУ;</a:t>
            </a:r>
          </a:p>
          <a:p>
            <a:pPr eaLnBrk="0" hangingPunct="0">
              <a:defRPr/>
            </a:pPr>
            <a:endParaRPr lang="ru-RU" sz="2000" dirty="0">
              <a:solidFill>
                <a:srgbClr val="0808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FontTx/>
              <a:buChar char="-"/>
              <a:defRPr/>
            </a:pPr>
            <a:r>
              <a:rPr lang="ru-RU" sz="36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принятие решения о зачислении ребенка </a:t>
            </a:r>
            <a:r>
              <a:rPr lang="ru-RU" sz="3600" dirty="0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</a:t>
            </a:r>
            <a:endParaRPr lang="ru-RU" sz="3600" dirty="0" smtClean="0">
              <a:solidFill>
                <a:srgbClr val="0808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defRPr/>
            </a:pPr>
            <a:r>
              <a:rPr lang="ru-RU" sz="3600" dirty="0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 или </a:t>
            </a:r>
            <a:r>
              <a:rPr lang="ru-RU" sz="36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отказе </a:t>
            </a:r>
            <a:r>
              <a:rPr lang="ru-RU" sz="3600" dirty="0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зачислении.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343472" y="808038"/>
            <a:ext cx="99371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4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Процедура приема </a:t>
            </a:r>
            <a:r>
              <a:rPr lang="ru-RU" sz="4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в </a:t>
            </a:r>
            <a:r>
              <a:rPr lang="ru-RU" sz="4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первый кла</a:t>
            </a:r>
            <a:r>
              <a:rPr lang="ru-RU" sz="40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сс</a:t>
            </a:r>
            <a:endParaRPr lang="ru-RU" sz="4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4342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5473" y="0"/>
            <a:ext cx="611187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kern="1200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Подача заявления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368" y="1219200"/>
            <a:ext cx="11449272" cy="4800600"/>
          </a:xfrm>
        </p:spPr>
        <p:txBody>
          <a:bodyPr/>
          <a:lstStyle/>
          <a:p>
            <a:r>
              <a:rPr lang="ru-RU" sz="36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Прием заявлений в первые классы в соответствии с нормативными документами осуществляется с </a:t>
            </a:r>
            <a:r>
              <a:rPr lang="ru-RU" sz="44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01.04.2024</a:t>
            </a:r>
            <a:r>
              <a:rPr lang="ru-RU" sz="36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года </a:t>
            </a: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электронном </a:t>
            </a:r>
            <a:r>
              <a:rPr lang="ru-RU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виде </a:t>
            </a: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через Портал</a:t>
            </a:r>
            <a:r>
              <a:rPr lang="ru-RU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непрерывно)</a:t>
            </a:r>
            <a:r>
              <a:rPr lang="ru-RU" sz="36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 структурных подразделениях МФЦ (в соответствии с режимом работы), через операторов почтовой связи, при личном посещении ОУ.</a:t>
            </a:r>
            <a:endParaRPr lang="ru-RU" sz="3600" dirty="0">
              <a:solidFill>
                <a:srgbClr val="11111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Родитель/законный представитель может одновременно подать заявление в несколько ОУ</a:t>
            </a:r>
          </a:p>
        </p:txBody>
      </p:sp>
    </p:spTree>
    <p:extLst>
      <p:ext uri="{BB962C8B-B14F-4D97-AF65-F5344CB8AC3E}">
        <p14:creationId xmlns:p14="http://schemas.microsoft.com/office/powerpoint/2010/main" val="140445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kern="1200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+mn-cs"/>
              </a:rPr>
              <a:t>Подача заявления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368" y="1219200"/>
            <a:ext cx="11449272" cy="4800600"/>
          </a:xfrm>
        </p:spPr>
        <p:txBody>
          <a:bodyPr/>
          <a:lstStyle/>
          <a:p>
            <a:r>
              <a:rPr lang="ru-RU" sz="36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Прием заявлений в первые классы в соответствии с нормативными документами осуществляется с </a:t>
            </a:r>
            <a:r>
              <a:rPr lang="ru-RU" sz="44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01.04.2024</a:t>
            </a:r>
            <a:r>
              <a:rPr lang="ru-RU" sz="36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года </a:t>
            </a:r>
            <a:r>
              <a:rPr lang="ru-RU" sz="3600" b="1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6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личном посещении ОУ</a:t>
            </a:r>
            <a:r>
              <a:rPr lang="ru-RU" sz="3600" b="1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3600" dirty="0">
              <a:solidFill>
                <a:srgbClr val="11111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понедельник 17.00 – 18.00</a:t>
            </a:r>
          </a:p>
          <a:p>
            <a:r>
              <a:rPr lang="ru-RU" sz="3600" b="1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вторник 16.00 – </a:t>
            </a:r>
            <a:r>
              <a:rPr lang="ru-RU" sz="3600" b="1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18.00</a:t>
            </a:r>
          </a:p>
          <a:p>
            <a:r>
              <a:rPr lang="ru-RU" sz="3600" b="1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 </a:t>
            </a:r>
            <a:r>
              <a:rPr lang="ru-RU" sz="3600" b="1" dirty="0" smtClean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9.00 – 12.00</a:t>
            </a:r>
            <a:endParaRPr lang="ru-RU" sz="3600" b="1" dirty="0" smtClean="0">
              <a:solidFill>
                <a:srgbClr val="11111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97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2927648" y="332656"/>
            <a:ext cx="8568952" cy="6480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5487" tIns="52744" rIns="105487" bIns="52744"/>
          <a:lstStyle/>
          <a:p>
            <a:pPr algn="ctr" eaLnBrk="0" hangingPunct="0"/>
            <a:r>
              <a:rPr lang="ru-RU" sz="4400" b="1" dirty="0">
                <a:solidFill>
                  <a:srgbClr val="0000FF"/>
                </a:solidFill>
              </a:rPr>
              <a:t>Микрорайоны для первичного учета детей</a:t>
            </a:r>
            <a:endParaRPr lang="ru-RU" sz="4800" b="1" dirty="0">
              <a:solidFill>
                <a:srgbClr val="0000FF"/>
              </a:solidFill>
            </a:endParaRPr>
          </a:p>
        </p:txBody>
      </p:sp>
      <p:pic>
        <p:nvPicPr>
          <p:cNvPr id="4106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9931" y="193675"/>
            <a:ext cx="721693" cy="95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407368" y="2041104"/>
            <a:ext cx="11593287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3600" b="1" u="sng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ГБОУ СОШ № 223</a:t>
            </a:r>
          </a:p>
          <a:p>
            <a:pPr eaLnBrk="0" hangingPunct="0"/>
            <a:endParaRPr lang="ru-RU" sz="3600" b="1" u="sng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r>
              <a:rPr lang="ru-RU" sz="4400" b="1" dirty="0">
                <a:solidFill>
                  <a:schemeClr val="bg1"/>
                </a:solidFill>
              </a:rPr>
              <a:t>ул. Генерала </a:t>
            </a:r>
            <a:r>
              <a:rPr lang="ru-RU" sz="4400" b="1" dirty="0" err="1">
                <a:solidFill>
                  <a:schemeClr val="bg1"/>
                </a:solidFill>
              </a:rPr>
              <a:t>Симоняка</a:t>
            </a:r>
            <a:r>
              <a:rPr lang="ru-RU" sz="4400" b="1" dirty="0">
                <a:solidFill>
                  <a:schemeClr val="bg1"/>
                </a:solidFill>
              </a:rPr>
              <a:t>, д.4 (1,2,4,5),8 (1,2),10</a:t>
            </a:r>
          </a:p>
          <a:p>
            <a:r>
              <a:rPr lang="ru-RU" sz="4400" b="1" dirty="0">
                <a:solidFill>
                  <a:schemeClr val="bg1"/>
                </a:solidFill>
              </a:rPr>
              <a:t>ул. Стойкости, д.11,13 (1,2),15,17,19 (1),19 (3),18 (1,2,3),20,21,23 (1,2)</a:t>
            </a:r>
          </a:p>
          <a:p>
            <a:r>
              <a:rPr lang="ru-RU" sz="4400" b="1" dirty="0">
                <a:solidFill>
                  <a:schemeClr val="bg1"/>
                </a:solidFill>
              </a:rPr>
              <a:t>пр. Ветеранов, д. 92,96,100,102,104,108 (1)</a:t>
            </a:r>
          </a:p>
          <a:p>
            <a:r>
              <a:rPr lang="ru-RU" sz="4400" b="1" dirty="0">
                <a:solidFill>
                  <a:schemeClr val="bg1"/>
                </a:solidFill>
              </a:rPr>
              <a:t>ул. Стойкости 5,7 (2,3),9</a:t>
            </a:r>
            <a:endParaRPr lang="ru-RU" sz="4400" b="1" u="sng" dirty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1524000" y="4167664"/>
            <a:ext cx="10174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ru-RU" sz="2400" b="1" dirty="0">
              <a:solidFill>
                <a:srgbClr val="000000"/>
              </a:solidFill>
            </a:endParaRPr>
          </a:p>
          <a:p>
            <a:pPr algn="ctr" eaLnBrk="0" hangingPunct="0"/>
            <a:endParaRPr lang="ru-RU" sz="2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2514600" y="279401"/>
            <a:ext cx="7696200" cy="561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5487" tIns="52744" rIns="105487" bIns="52744" anchor="ctr"/>
          <a:lstStyle/>
          <a:p>
            <a:pPr algn="ctr" eaLnBrk="0" hangingPunct="0"/>
            <a:endParaRPr lang="ru-RU" sz="2500" b="1" dirty="0">
              <a:solidFill>
                <a:srgbClr val="000066"/>
              </a:solidFill>
            </a:endParaRPr>
          </a:p>
          <a:p>
            <a:pPr algn="ctr" eaLnBrk="0" hangingPunct="0"/>
            <a:r>
              <a:rPr lang="ru-RU" sz="4400" b="1" dirty="0">
                <a:solidFill>
                  <a:srgbClr val="0000FF"/>
                </a:solidFill>
              </a:rPr>
              <a:t>Основные критерии приема</a:t>
            </a:r>
          </a:p>
          <a:p>
            <a:pPr algn="ctr" eaLnBrk="0" hangingPunct="0"/>
            <a:endParaRPr lang="ru-RU" sz="30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2095473" y="1281093"/>
            <a:ext cx="8286807" cy="550852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lnSpc>
                <a:spcPct val="90000"/>
              </a:lnSpc>
              <a:defRPr/>
            </a:pPr>
            <a:endParaRPr lang="ru-RU" sz="20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2000" dirty="0">
                <a:solidFill>
                  <a:srgbClr val="000000"/>
                </a:solidFill>
              </a:rPr>
              <a:t>подача электронного заявления родителями</a:t>
            </a:r>
          </a:p>
          <a:p>
            <a:pPr algn="ctr" eaLnBrk="0" hangingPunct="0">
              <a:defRPr/>
            </a:pPr>
            <a:r>
              <a:rPr lang="ru-RU" sz="2000" dirty="0">
                <a:solidFill>
                  <a:srgbClr val="000000"/>
                </a:solidFill>
              </a:rPr>
              <a:t> (законными представителями) детей;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407368" y="1285860"/>
            <a:ext cx="11305255" cy="1500198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lnSpc>
                <a:spcPct val="90000"/>
              </a:lnSpc>
              <a:defRPr/>
            </a:pPr>
            <a:endParaRPr lang="ru-RU" sz="20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Преимущественное право зачисления </a:t>
            </a:r>
            <a:endParaRPr lang="ru-RU" sz="4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defRPr/>
            </a:pPr>
            <a: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407368" y="3500438"/>
            <a:ext cx="11377264" cy="285752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>
              <a:defRPr/>
            </a:pP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Дети, проживающие на закрепленной </a:t>
            </a:r>
            <a:endParaRPr lang="ru-RU" sz="4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defRPr/>
            </a:pPr>
            <a: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</a:t>
            </a:r>
            <a:endParaRPr lang="ru-RU" sz="4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56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19289" y="0"/>
            <a:ext cx="611187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2514600" y="279401"/>
            <a:ext cx="7696200" cy="561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5487" tIns="52744" rIns="105487" bIns="52744" anchor="ctr"/>
          <a:lstStyle/>
          <a:p>
            <a:pPr algn="ctr" eaLnBrk="0" hangingPunct="0"/>
            <a:endParaRPr lang="ru-RU" sz="2500" b="1" dirty="0">
              <a:solidFill>
                <a:srgbClr val="000066"/>
              </a:solidFill>
            </a:endParaRPr>
          </a:p>
          <a:p>
            <a:pPr algn="ctr" eaLnBrk="0" hangingPunct="0"/>
            <a:r>
              <a:rPr lang="ru-RU" sz="4400" b="1" dirty="0">
                <a:solidFill>
                  <a:srgbClr val="0000FF"/>
                </a:solidFill>
              </a:rPr>
              <a:t>Региональная льгота</a:t>
            </a:r>
          </a:p>
          <a:p>
            <a:pPr algn="ctr" eaLnBrk="0" hangingPunct="0"/>
            <a:endParaRPr lang="ru-RU" sz="3000" b="1" dirty="0">
              <a:solidFill>
                <a:srgbClr val="000066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2095473" y="1281093"/>
            <a:ext cx="8286807" cy="550852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lnSpc>
                <a:spcPct val="90000"/>
              </a:lnSpc>
              <a:defRPr/>
            </a:pPr>
            <a:endParaRPr lang="ru-RU" sz="20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2000" dirty="0">
                <a:solidFill>
                  <a:srgbClr val="000000"/>
                </a:solidFill>
              </a:rPr>
              <a:t>подача электронного заявления родителями</a:t>
            </a:r>
          </a:p>
          <a:p>
            <a:pPr algn="ctr" eaLnBrk="0" hangingPunct="0">
              <a:defRPr/>
            </a:pPr>
            <a:r>
              <a:rPr lang="ru-RU" sz="2000" dirty="0">
                <a:solidFill>
                  <a:srgbClr val="000000"/>
                </a:solidFill>
              </a:rPr>
              <a:t> (законными представителями) детей;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551384" y="1285860"/>
            <a:ext cx="11233247" cy="1500198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lnSpc>
                <a:spcPct val="90000"/>
              </a:lnSpc>
              <a:defRPr/>
            </a:pPr>
            <a:endParaRPr lang="ru-RU" sz="20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дети, чьи братья и сестры уже </a:t>
            </a:r>
            <a: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учатся </a:t>
            </a:r>
          </a:p>
          <a:p>
            <a:pPr>
              <a:lnSpc>
                <a:spcPct val="90000"/>
              </a:lnSpc>
            </a:pPr>
            <a: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данной школе</a:t>
            </a: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551383" y="3500438"/>
            <a:ext cx="11233247" cy="285752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дети, чьи родители работают </a:t>
            </a:r>
            <a: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данной школе</a:t>
            </a:r>
          </a:p>
        </p:txBody>
      </p:sp>
      <p:pic>
        <p:nvPicPr>
          <p:cNvPr id="6156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19289" y="0"/>
            <a:ext cx="611187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408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19400" y="444596"/>
            <a:ext cx="7381056" cy="1066800"/>
          </a:xfrm>
          <a:noFill/>
        </p:spPr>
        <p:txBody>
          <a:bodyPr/>
          <a:lstStyle/>
          <a:p>
            <a:r>
              <a:rPr lang="ru-RU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Периоды приема и категории претендентов на прием </a:t>
            </a:r>
            <a:br>
              <a:rPr lang="ru-RU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1 класс</a:t>
            </a: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8214" y="0"/>
            <a:ext cx="611187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Прямоугольник 39"/>
          <p:cNvSpPr/>
          <p:nvPr/>
        </p:nvSpPr>
        <p:spPr bwMode="auto">
          <a:xfrm>
            <a:off x="695400" y="2492376"/>
            <a:ext cx="5040560" cy="3937021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marL="609600" indent="-609600" algn="ctr">
              <a:lnSpc>
                <a:spcPct val="90000"/>
              </a:lnSpc>
            </a:pPr>
            <a:endParaRPr lang="ru-RU" sz="2000" b="1" dirty="0">
              <a:solidFill>
                <a:srgbClr val="000000"/>
              </a:solidFill>
            </a:endParaRPr>
          </a:p>
          <a:p>
            <a:pPr marL="609600" indent="-609600" algn="ctr">
              <a:lnSpc>
                <a:spcPct val="90000"/>
              </a:lnSpc>
            </a:pPr>
            <a:r>
              <a:rPr lang="ru-RU" sz="2000" b="1" dirty="0">
                <a:solidFill>
                  <a:srgbClr val="000000"/>
                </a:solidFill>
              </a:rPr>
              <a:t>1 этап</a:t>
            </a:r>
          </a:p>
          <a:p>
            <a:pPr marL="609600" indent="-609600" algn="ctr">
              <a:lnSpc>
                <a:spcPct val="90000"/>
              </a:lnSpc>
            </a:pPr>
            <a:endParaRPr lang="ru-RU" sz="2000" b="1" dirty="0">
              <a:solidFill>
                <a:srgbClr val="000000"/>
              </a:solidFill>
            </a:endParaRPr>
          </a:p>
          <a:p>
            <a:pPr marL="609600" indent="-609600" algn="ctr">
              <a:lnSpc>
                <a:spcPct val="90000"/>
              </a:lnSpc>
            </a:pPr>
            <a:r>
              <a:rPr lang="ru-RU" sz="1800" b="1" dirty="0">
                <a:solidFill>
                  <a:srgbClr val="000000"/>
                </a:solidFill>
              </a:rPr>
              <a:t>01.04.2024-30.06.2024</a:t>
            </a:r>
          </a:p>
          <a:p>
            <a:pPr marL="609600" indent="-609600">
              <a:lnSpc>
                <a:spcPct val="90000"/>
              </a:lnSpc>
            </a:pPr>
            <a:endParaRPr lang="ru-RU" sz="1400" dirty="0">
              <a:solidFill>
                <a:srgbClr val="000000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Подача заявлений гражданами, </a:t>
            </a:r>
          </a:p>
          <a:p>
            <a:pPr marL="609600" indent="-609600">
              <a:lnSpc>
                <a:spcPct val="90000"/>
              </a:lnSpc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чьи дети имеют преимущественное</a:t>
            </a:r>
          </a:p>
          <a:p>
            <a:pPr marL="609600" indent="-609600">
              <a:lnSpc>
                <a:spcPct val="90000"/>
              </a:lnSpc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право при приеме в школу,</a:t>
            </a:r>
          </a:p>
          <a:p>
            <a:pPr marL="609600" indent="-609600">
              <a:lnSpc>
                <a:spcPct val="90000"/>
              </a:lnSpc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проживающих на закрепленной </a:t>
            </a:r>
          </a:p>
          <a:p>
            <a:pPr marL="609600" indent="-609600">
              <a:lnSpc>
                <a:spcPct val="90000"/>
              </a:lnSpc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территории (в Кировском районе) 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40"/>
          <p:cNvSpPr/>
          <p:nvPr/>
        </p:nvSpPr>
        <p:spPr bwMode="auto">
          <a:xfrm>
            <a:off x="6168008" y="2492376"/>
            <a:ext cx="5616624" cy="3937021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marL="609600" indent="-609600" algn="ctr">
              <a:lnSpc>
                <a:spcPct val="90000"/>
              </a:lnSpc>
            </a:pPr>
            <a:r>
              <a:rPr lang="ru-RU" sz="2000" b="1" dirty="0">
                <a:solidFill>
                  <a:srgbClr val="000000"/>
                </a:solidFill>
              </a:rPr>
              <a:t>2 этап </a:t>
            </a:r>
          </a:p>
          <a:p>
            <a:pPr marL="609600" indent="-609600" algn="ctr">
              <a:lnSpc>
                <a:spcPct val="90000"/>
              </a:lnSpc>
            </a:pPr>
            <a:endParaRPr lang="ru-RU" sz="2000" b="1" dirty="0">
              <a:solidFill>
                <a:srgbClr val="000000"/>
              </a:solidFill>
            </a:endParaRPr>
          </a:p>
          <a:p>
            <a:pPr marL="609600" indent="-609600" algn="ctr">
              <a:lnSpc>
                <a:spcPct val="90000"/>
              </a:lnSpc>
            </a:pPr>
            <a:r>
              <a:rPr lang="ru-RU" sz="1800" b="1" dirty="0">
                <a:solidFill>
                  <a:srgbClr val="000000"/>
                </a:solidFill>
              </a:rPr>
              <a:t>08.07.2024-05.09.2024</a:t>
            </a:r>
          </a:p>
          <a:p>
            <a:pPr marL="609600" indent="-609600" algn="ctr">
              <a:lnSpc>
                <a:spcPct val="90000"/>
              </a:lnSpc>
            </a:pPr>
            <a:endParaRPr lang="ru-RU" sz="1400" b="1" dirty="0">
              <a:solidFill>
                <a:srgbClr val="000000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Подача заявлений гражданами,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чьи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проживают  на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закрепленной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территории.</a:t>
            </a:r>
          </a:p>
        </p:txBody>
      </p:sp>
      <p:sp>
        <p:nvSpPr>
          <p:cNvPr id="37" name="Стрелка вниз 36"/>
          <p:cNvSpPr/>
          <p:nvPr/>
        </p:nvSpPr>
        <p:spPr bwMode="auto">
          <a:xfrm>
            <a:off x="3215680" y="1732599"/>
            <a:ext cx="341910" cy="317373"/>
          </a:xfrm>
          <a:prstGeom prst="downArrow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pPr eaLnBrk="0" hangingPunct="0">
              <a:defRPr/>
            </a:pP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Стрелка вниз 36"/>
          <p:cNvSpPr/>
          <p:nvPr/>
        </p:nvSpPr>
        <p:spPr bwMode="auto">
          <a:xfrm>
            <a:off x="7752184" y="1686371"/>
            <a:ext cx="341910" cy="317373"/>
          </a:xfrm>
          <a:prstGeom prst="downArrow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pPr eaLnBrk="0" hangingPunct="0">
              <a:defRPr/>
            </a:pP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66"/>
      </a:dk1>
      <a:lt1>
        <a:srgbClr val="FFFFFF"/>
      </a:lt1>
      <a:dk2>
        <a:srgbClr val="003366"/>
      </a:dk2>
      <a:lt2>
        <a:srgbClr val="FFFFFF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6166</TotalTime>
  <Words>979</Words>
  <Application>Microsoft Office PowerPoint</Application>
  <PresentationFormat>Широкоэкранный</PresentationFormat>
  <Paragraphs>154</Paragraphs>
  <Slides>19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Подача заявления</vt:lpstr>
      <vt:lpstr>Подача заявления</vt:lpstr>
      <vt:lpstr>Презентация PowerPoint</vt:lpstr>
      <vt:lpstr>Презентация PowerPoint</vt:lpstr>
      <vt:lpstr>Презентация PowerPoint</vt:lpstr>
      <vt:lpstr>Периоды приема и категории претендентов на прием  в 1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Перечень документов  для зачисления в 1 класс</vt:lpstr>
      <vt:lpstr>Презентация PowerPoint</vt:lpstr>
      <vt:lpstr>Сроки получения приглашения</vt:lpstr>
      <vt:lpstr>При отказе родитель/законный представитель может обратиться:</vt:lpstr>
      <vt:lpstr>Презентация PowerPoint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Васильев Сергей Сергеевич</dc:creator>
  <cp:lastModifiedBy>Татьяна Бенедиктова</cp:lastModifiedBy>
  <cp:revision>463</cp:revision>
  <cp:lastPrinted>2014-02-06T08:05:37Z</cp:lastPrinted>
  <dcterms:created xsi:type="dcterms:W3CDTF">1999-12-02T05:36:26Z</dcterms:created>
  <dcterms:modified xsi:type="dcterms:W3CDTF">2024-02-10T06:32:16Z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TC011408041049</vt:lpwstr>
  </property>
</Properties>
</file>