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33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2" autoAdjust="0"/>
    <p:restoredTop sz="86179" autoAdjust="0"/>
  </p:normalViewPr>
  <p:slideViewPr>
    <p:cSldViewPr>
      <p:cViewPr varScale="1">
        <p:scale>
          <a:sx n="32" d="100"/>
          <a:sy n="32" d="100"/>
        </p:scale>
        <p:origin x="-48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D1EF306-450A-4A6B-8A32-E8E822D56BC5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747A2C-4FEF-42A5-9C33-7F37BF7EA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55EACA-9ACE-4292-98C9-C0F518D7073C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493FA1-DB20-4D6E-AFB9-238CAAFA1D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19100-B867-4BC0-9693-3FD7408F76EF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BB010-98D9-4D4B-8CDD-6325B6CB75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2A5CD-E9E6-4377-A985-69D3B91A607C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48FC1-A94B-473E-BF56-9E032EFBD7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1B5957-D896-4F21-B04A-0BAE2F93120E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C250-6AB1-4193-84CE-4A6E905ABD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8C912-EB83-484E-B51C-7A4F397CCA58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DC4E0-8BB6-4D89-B801-3797E8D1A2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A4595-5463-48A8-8802-23F95B46DE14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44A4-2132-4DCC-8F68-90B42FF609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E77F5-FB4E-4975-885B-8715C702A624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87B0E-93D4-4103-BAC1-4BCCFD1040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A0E883-2DD1-4D38-8D2E-69D9B5AAFCED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DC113-192C-41E7-B09F-7BDA1C310B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D5610-6623-404C-BE3D-AC22C49B32A8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45538-AB55-41F2-9987-1BF7F01C55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53652-0D08-42F0-BFBF-BB98639896E3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36343-B657-4DD1-B88B-E0A8C5209C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46F134-2D37-474C-856F-684A85FDE5E1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E776CA9-F000-4EE2-9905-75387B3E8E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BFC1E52-102A-4AD4-9C91-013EC8057A9F}" type="datetimeFigureOut">
              <a:rPr lang="ru-RU" smtClean="0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109E03A-350C-40EC-A39D-961591AB2F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://prezented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9151394.ru/projects/inyaz/fio_mioo/kulbida/web/27march/jack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Прямоугольник 6"/>
          <p:cNvSpPr>
            <a:spLocks noChangeArrowheads="1"/>
          </p:cNvSpPr>
          <p:nvPr/>
        </p:nvSpPr>
        <p:spPr bwMode="auto">
          <a:xfrm>
            <a:off x="0" y="6488113"/>
            <a:ext cx="1606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hlinkClick r:id="rId2"/>
              </a:rPr>
              <a:t>Prezented.Ru</a:t>
            </a:r>
            <a:r>
              <a:rPr lang="ru-RU">
                <a:latin typeface="Tahoma" pitchFamily="34" charset="0"/>
                <a:hlinkClick r:id="rId2"/>
              </a:rPr>
              <a:t> </a:t>
            </a:r>
            <a:endParaRPr lang="ru-RU">
              <a:latin typeface="Tahom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368152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Traditions and celebrations </a:t>
            </a:r>
            <a:b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in  Britain                 .    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8458200" cy="105273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Презентацию выполнила : учитель английского языка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Манюк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А.Н  ГБОУСОШ № 223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4" name="Picture 8" descr="C:\Users\Андрей\Desktop\училка\класс\4076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8805" y="3861048"/>
            <a:ext cx="1755195" cy="1872208"/>
          </a:xfrm>
          <a:prstGeom prst="rect">
            <a:avLst/>
          </a:prstGeom>
          <a:noFill/>
        </p:spPr>
      </p:pic>
      <p:pic>
        <p:nvPicPr>
          <p:cNvPr id="9225" name="Picture 9" descr="C:\Users\Андрей\Desktop\училка\класс\50362953_hel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2376263" cy="1931143"/>
          </a:xfrm>
          <a:prstGeom prst="rect">
            <a:avLst/>
          </a:prstGeom>
          <a:noFill/>
        </p:spPr>
      </p:pic>
      <p:pic>
        <p:nvPicPr>
          <p:cNvPr id="9226" name="Picture 10" descr="C:\Users\Андрей\Desktop\училка\класс\8236232154d5948806db669.395786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933056"/>
            <a:ext cx="1800200" cy="1804165"/>
          </a:xfrm>
          <a:prstGeom prst="rect">
            <a:avLst/>
          </a:prstGeom>
          <a:noFill/>
        </p:spPr>
      </p:pic>
      <p:pic>
        <p:nvPicPr>
          <p:cNvPr id="9227" name="Picture 11" descr="C:\Users\Андрей\Desktop\училка\класс\novogodnie-igrush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04664"/>
            <a:ext cx="2550995" cy="1656184"/>
          </a:xfrm>
          <a:prstGeom prst="rect">
            <a:avLst/>
          </a:prstGeom>
          <a:noFill/>
        </p:spPr>
      </p:pic>
      <p:pic>
        <p:nvPicPr>
          <p:cNvPr id="9228" name="Picture 12" descr="C:\Users\Андрей\Desktop\училка\класс\yNDY4OTk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0560" y="4040799"/>
            <a:ext cx="2119712" cy="169245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539552" y="500062"/>
            <a:ext cx="8208912" cy="156966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What   things   come  to   your  mind   when   you   </a:t>
            </a:r>
            <a:r>
              <a:rPr lang="en-US" sz="3200" dirty="0">
                <a:latin typeface="+mn-lt"/>
              </a:rPr>
              <a:t>think  </a:t>
            </a:r>
            <a:r>
              <a:rPr lang="en-US" sz="3200" dirty="0" smtClean="0">
                <a:latin typeface="+mn-lt"/>
              </a:rPr>
              <a:t>      </a:t>
            </a:r>
            <a:endParaRPr lang="en-US" sz="3200" dirty="0">
              <a:latin typeface="+mn-lt"/>
            </a:endParaRPr>
          </a:p>
          <a:p>
            <a:r>
              <a:rPr lang="en-US" sz="3200" dirty="0" smtClean="0"/>
              <a:t>         </a:t>
            </a:r>
            <a:r>
              <a:rPr lang="en-US" sz="3200" dirty="0"/>
              <a:t>of   traditions   and   </a:t>
            </a:r>
            <a:r>
              <a:rPr lang="en-US" sz="3200" dirty="0">
                <a:latin typeface="+mn-lt"/>
              </a:rPr>
              <a:t>celebrations</a:t>
            </a:r>
            <a:r>
              <a:rPr lang="en-US" sz="3200" dirty="0"/>
              <a:t>?</a:t>
            </a:r>
            <a:endParaRPr lang="ru-RU" sz="3200" dirty="0"/>
          </a:p>
        </p:txBody>
      </p:sp>
      <p:sp>
        <p:nvSpPr>
          <p:cNvPr id="3" name="Овал 2"/>
          <p:cNvSpPr/>
          <p:nvPr/>
        </p:nvSpPr>
        <p:spPr>
          <a:xfrm>
            <a:off x="2843808" y="2564904"/>
            <a:ext cx="3154089" cy="18722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Traditions</a:t>
            </a:r>
          </a:p>
          <a:p>
            <a:pPr algn="ctr">
              <a:defRPr/>
            </a:pPr>
            <a:r>
              <a:rPr lang="en-US" sz="2800" dirty="0"/>
              <a:t>Celebrations</a:t>
            </a:r>
            <a:endParaRPr lang="ru-RU" sz="2800" dirty="0"/>
          </a:p>
        </p:txBody>
      </p:sp>
      <p:cxnSp>
        <p:nvCxnSpPr>
          <p:cNvPr id="5" name="Прямая со стрелкой 4"/>
          <p:cNvCxnSpPr>
            <a:stCxn id="3" idx="7"/>
          </p:cNvCxnSpPr>
          <p:nvPr/>
        </p:nvCxnSpPr>
        <p:spPr>
          <a:xfrm flipV="1">
            <a:off x="5535991" y="1856806"/>
            <a:ext cx="665380" cy="982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5"/>
          </p:cNvCxnSpPr>
          <p:nvPr/>
        </p:nvCxnSpPr>
        <p:spPr>
          <a:xfrm flipV="1">
            <a:off x="5535991" y="3785618"/>
            <a:ext cx="665380" cy="377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1"/>
          </p:cNvCxnSpPr>
          <p:nvPr/>
        </p:nvCxnSpPr>
        <p:spPr>
          <a:xfrm flipH="1" flipV="1">
            <a:off x="2200872" y="1928242"/>
            <a:ext cx="1104842" cy="910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3"/>
          </p:cNvCxnSpPr>
          <p:nvPr/>
        </p:nvCxnSpPr>
        <p:spPr>
          <a:xfrm flipH="1" flipV="1">
            <a:off x="1629372" y="3571306"/>
            <a:ext cx="1676342" cy="591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wedding,   cards,  anniversary,   tricks,  birthday,   firework,  champagne,    cake, parade,   picnic,     dancing,    flowers   </a:t>
            </a:r>
            <a:endParaRPr lang="ru-RU" sz="2800" dirty="0"/>
          </a:p>
        </p:txBody>
      </p:sp>
      <p:sp>
        <p:nvSpPr>
          <p:cNvPr id="15" name="Овал 14"/>
          <p:cNvSpPr/>
          <p:nvPr/>
        </p:nvSpPr>
        <p:spPr>
          <a:xfrm>
            <a:off x="5857875" y="2276872"/>
            <a:ext cx="3286125" cy="12961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Things   we   give and   receive</a:t>
            </a:r>
            <a:endParaRPr lang="ru-RU" sz="2800" dirty="0"/>
          </a:p>
        </p:txBody>
      </p:sp>
      <p:sp>
        <p:nvSpPr>
          <p:cNvPr id="17" name="Овал 16"/>
          <p:cNvSpPr/>
          <p:nvPr/>
        </p:nvSpPr>
        <p:spPr>
          <a:xfrm>
            <a:off x="6072188" y="3643313"/>
            <a:ext cx="3071812" cy="15858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Special   occasions</a:t>
            </a:r>
            <a:endParaRPr lang="ru-RU" sz="2800" dirty="0"/>
          </a:p>
        </p:txBody>
      </p:sp>
      <p:sp>
        <p:nvSpPr>
          <p:cNvPr id="19" name="Овал 18"/>
          <p:cNvSpPr/>
          <p:nvPr/>
        </p:nvSpPr>
        <p:spPr>
          <a:xfrm>
            <a:off x="323528" y="3933056"/>
            <a:ext cx="2962597" cy="136815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Special   food</a:t>
            </a:r>
          </a:p>
          <a:p>
            <a:pPr algn="ctr">
              <a:defRPr/>
            </a:pPr>
            <a:r>
              <a:rPr lang="en-US" sz="2800" dirty="0"/>
              <a:t>and   drinks</a:t>
            </a:r>
            <a:endParaRPr lang="ru-RU" sz="2800" dirty="0"/>
          </a:p>
        </p:txBody>
      </p:sp>
      <p:sp>
        <p:nvSpPr>
          <p:cNvPr id="23" name="Овал 22"/>
          <p:cNvSpPr/>
          <p:nvPr/>
        </p:nvSpPr>
        <p:spPr>
          <a:xfrm>
            <a:off x="0" y="2492896"/>
            <a:ext cx="2786063" cy="129614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Activities</a:t>
            </a:r>
            <a:endParaRPr lang="ru-RU" sz="2800" dirty="0"/>
          </a:p>
        </p:txBody>
      </p:sp>
    </p:spTree>
  </p:cSld>
  <p:clrMapOvr>
    <a:masterClrMapping/>
  </p:clrMapOvr>
  <p:transition spd="med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3" grpId="0" animBg="1"/>
      <p:bldP spid="14" grpId="0" animBg="1"/>
      <p:bldP spid="15" grpId="0" animBg="1"/>
      <p:bldP spid="17" grpId="0" animBg="1"/>
      <p:bldP spid="1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0" y="1052736"/>
            <a:ext cx="9144000" cy="538609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+mn-lt"/>
              </a:rPr>
              <a:t>         </a:t>
            </a:r>
            <a:r>
              <a:rPr lang="en-US" sz="6000" dirty="0" smtClean="0">
                <a:solidFill>
                  <a:srgbClr val="0070C0"/>
                </a:solidFill>
                <a:latin typeface="+mn-lt"/>
              </a:rPr>
              <a:t>British    </a:t>
            </a:r>
            <a:r>
              <a:rPr lang="en-US" sz="6000" dirty="0">
                <a:solidFill>
                  <a:srgbClr val="0070C0"/>
                </a:solidFill>
                <a:latin typeface="+mn-lt"/>
              </a:rPr>
              <a:t>celebrations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+mn-lt"/>
              </a:rPr>
              <a:t>          St  </a:t>
            </a:r>
            <a:r>
              <a:rPr lang="en-US" sz="4800" dirty="0">
                <a:solidFill>
                  <a:srgbClr val="FF0000"/>
                </a:solidFill>
                <a:latin typeface="+mn-lt"/>
              </a:rPr>
              <a:t>Valentine’s    Day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+mn-lt"/>
              </a:rPr>
              <a:t>               Christmas</a:t>
            </a:r>
            <a:endParaRPr lang="en-US" sz="4800" i="1" dirty="0">
              <a:solidFill>
                <a:schemeClr val="bg1"/>
              </a:solidFill>
              <a:latin typeface="+mn-lt"/>
            </a:endParaRPr>
          </a:p>
          <a:p>
            <a:r>
              <a:rPr lang="en-US" sz="4800" i="1" dirty="0" smtClean="0">
                <a:solidFill>
                  <a:srgbClr val="66FF33"/>
                </a:solidFill>
                <a:latin typeface="+mn-lt"/>
              </a:rPr>
              <a:t>                        Easter</a:t>
            </a:r>
            <a:endParaRPr lang="en-US" sz="4800" b="1" i="1" dirty="0">
              <a:solidFill>
                <a:srgbClr val="66FF33"/>
              </a:solidFill>
              <a:latin typeface="+mn-lt"/>
            </a:endParaRPr>
          </a:p>
          <a:p>
            <a:r>
              <a:rPr lang="en-US" sz="4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Halloween</a:t>
            </a:r>
            <a:endParaRPr lang="en-US" sz="4800" b="1" i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 smtClean="0"/>
              <a:t>               </a:t>
            </a:r>
            <a:r>
              <a:rPr lang="en-US" sz="48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  </a:t>
            </a:r>
            <a:r>
              <a:rPr lang="en-US" sz="4800" b="1" i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Year</a:t>
            </a:r>
          </a:p>
          <a:p>
            <a:r>
              <a:rPr lang="en-US" sz="4400" dirty="0" smtClean="0"/>
              <a:t>          Guy   </a:t>
            </a:r>
            <a:r>
              <a:rPr lang="en-US" sz="4400" dirty="0"/>
              <a:t>Fawkes   Night</a:t>
            </a:r>
            <a:endParaRPr lang="ru-RU" sz="4400" dirty="0"/>
          </a:p>
        </p:txBody>
      </p:sp>
    </p:spTree>
  </p:cSld>
  <p:clrMapOvr>
    <a:masterClrMapping/>
  </p:clrMapOvr>
  <p:transition spd="med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4499992" y="1772817"/>
            <a:ext cx="442969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New Year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New Year’s Eve all British celebrate on the 31st of December. Most people see with friends and relatives. </a:t>
            </a:r>
          </a:p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At midnight they  sings New Year songs and wishes a happy New Year.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000250" cy="178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342" name="Picture 6" descr="http://www.ural56.ru/photos/2011/december2011/2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916832"/>
            <a:ext cx="3923927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214313" y="785813"/>
            <a:ext cx="485775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Christmas</a:t>
            </a:r>
            <a:endParaRPr lang="en-US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On the 25th of December there is the greatest holiday of all in England – Christmas. People send X-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mas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cards to their friends and relatives. People buy a Christmas tree and decorate it with toys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ball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lights.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Children wake up early to find stockings full of small presents on their bed.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5" descr="http://cs9597.userapi.com/u14823741/-14/x_4130f9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919288"/>
            <a:ext cx="3563888" cy="39387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0" y="393305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0000"/>
                </a:solidFill>
                <a:latin typeface="+mn-lt"/>
              </a:rPr>
              <a:t>St. Valentine’s day</a:t>
            </a:r>
            <a:endParaRPr lang="ru-RU" sz="3200" b="1" dirty="0">
              <a:solidFill>
                <a:srgbClr val="CC0000"/>
              </a:solidFill>
              <a:latin typeface="+mn-lt"/>
            </a:endParaRPr>
          </a:p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On the 14th of February there is St. Valentine’s Day. People send Valentine’s cards to someone they love. Usually they don’t sing them – you must guess who sent cards to you.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1268" name="Picture 4" descr="http://img-fotki.yandex.ru/get/2714/31112287.4b/0_6d05a_b06d6cf9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096000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4932363" y="620713"/>
            <a:ext cx="392906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+mn-lt"/>
              </a:rPr>
              <a:t>Easter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  <a:p>
            <a:pPr algn="ctr"/>
            <a:endParaRPr lang="ru-RU" sz="2800" b="1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n-lt"/>
              </a:rPr>
              <a:t>In April or at the end of March English people celebrate Easter Day. 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  <a:p>
            <a:pPr algn="ctr"/>
            <a:endParaRPr lang="ru-RU" sz="2800" b="1" dirty="0">
              <a:solidFill>
                <a:srgbClr val="C00000"/>
              </a:solidFill>
              <a:latin typeface="+mn-lt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+mn-lt"/>
              </a:rPr>
              <a:t>On Easter Sunday children get chocolate eggs and rabbits. </a:t>
            </a:r>
          </a:p>
        </p:txBody>
      </p:sp>
      <p:pic>
        <p:nvPicPr>
          <p:cNvPr id="10242" name="Picture 2" descr="http://cs5340.userapi.com/u31253491/100397552/x_33e19e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672408" cy="2232248"/>
          </a:xfrm>
          <a:prstGeom prst="rect">
            <a:avLst/>
          </a:prstGeom>
          <a:noFill/>
        </p:spPr>
      </p:pic>
      <p:pic>
        <p:nvPicPr>
          <p:cNvPr id="10244" name="Picture 4" descr="http://im8-tub-ru.yandex.net/i?id=223251357-0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653136"/>
            <a:ext cx="3563888" cy="2204864"/>
          </a:xfrm>
          <a:prstGeom prst="rect">
            <a:avLst/>
          </a:prstGeom>
          <a:noFill/>
        </p:spPr>
      </p:pic>
      <p:pic>
        <p:nvPicPr>
          <p:cNvPr id="10246" name="Picture 6" descr="http://hilarylizzie.5bb.ru/uploads/0000/13/9e/68712-1-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4680520" cy="33569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0" y="571500"/>
            <a:ext cx="90011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Halloween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On the 31st of October there is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Haloweeen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 The symbol of this holiday is </a:t>
            </a:r>
            <a:r>
              <a:rPr lang="en-US" sz="3200" dirty="0">
                <a:solidFill>
                  <a:srgbClr val="FF0000"/>
                </a:solidFill>
                <a:latin typeface="+mn-lt"/>
                <a:hlinkClick r:id="rId2"/>
              </a:rPr>
              <a:t>"</a:t>
            </a:r>
            <a:r>
              <a:rPr lang="en-US" sz="3600" b="1" dirty="0">
                <a:solidFill>
                  <a:srgbClr val="C00000"/>
                </a:solidFill>
                <a:latin typeface="+mn-lt"/>
                <a:hlinkClick r:id="rId2"/>
              </a:rPr>
              <a:t>Jack </a:t>
            </a:r>
            <a:r>
              <a:rPr lang="en-US" sz="3600" b="1" dirty="0" err="1" smtClean="0">
                <a:solidFill>
                  <a:srgbClr val="C00000"/>
                </a:solidFill>
                <a:latin typeface="+mn-lt"/>
                <a:hlinkClick r:id="rId2"/>
              </a:rPr>
              <a:t>o'lantern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  <a:hlinkClick r:id="rId2"/>
              </a:rPr>
              <a:t>“</a:t>
            </a:r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People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make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it from a pumpkin. 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Children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like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Haloween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parties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they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put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on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witch’s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and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ghost’s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dresses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They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go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“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trick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or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3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treat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”. </a:t>
            </a:r>
          </a:p>
        </p:txBody>
      </p:sp>
      <p:pic>
        <p:nvPicPr>
          <p:cNvPr id="9218" name="Picture 2" descr="http://f.mypage.ru/c120e0ce00a08f9b969e8cd20333b98f_df5a04fb2a860eb5a297e5625f29ae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5292080" cy="2924944"/>
          </a:xfrm>
          <a:prstGeom prst="rect">
            <a:avLst/>
          </a:prstGeom>
          <a:noFill/>
        </p:spPr>
      </p:pic>
      <p:pic>
        <p:nvPicPr>
          <p:cNvPr id="9220" name="Picture 4" descr="http://hq-wallpapers.ru/wallpapers/9/hq-wallpapers_ru_holidays_40006_192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923928" cy="27809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tergid.ru/modules/tourism/photogallery/holiday/220/dengayafox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324350" cy="3284984"/>
          </a:xfrm>
          <a:prstGeom prst="rect">
            <a:avLst/>
          </a:prstGeom>
          <a:noFill/>
        </p:spPr>
      </p:pic>
      <p:pic>
        <p:nvPicPr>
          <p:cNvPr id="8196" name="Picture 4" descr="http://misanthable.files.wordpress.com/2010/11/lewes-guy-fawkes.jpg?w=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696"/>
            <a:ext cx="3779912" cy="28971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836712"/>
            <a:ext cx="5171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Guy Fawkes’ Night is on 5 November. People 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ake bonfires and gather near them.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8" name="Picture 6" descr="http://im0-tub-ru.yandex.net/i?id=58966585-17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645024"/>
            <a:ext cx="4860032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550</TotalTime>
  <Words>289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                           Traditions and celebrations           in  Britain                 .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 theme    of  the    lesson: Traditions   and   celebrations   in Britain</dc:title>
  <dc:creator>Neo Anderson</dc:creator>
  <cp:lastModifiedBy>Андрей</cp:lastModifiedBy>
  <cp:revision>106</cp:revision>
  <dcterms:created xsi:type="dcterms:W3CDTF">2012-01-21T17:44:54Z</dcterms:created>
  <dcterms:modified xsi:type="dcterms:W3CDTF">2013-03-28T18:15:28Z</dcterms:modified>
</cp:coreProperties>
</file>